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5"/>
  </p:sldMasterIdLst>
  <p:notesMasterIdLst>
    <p:notesMasterId r:id="rId62"/>
  </p:notesMasterIdLst>
  <p:sldIdLst>
    <p:sldId id="256" r:id="rId6"/>
    <p:sldId id="354" r:id="rId7"/>
    <p:sldId id="1186" r:id="rId8"/>
    <p:sldId id="1141" r:id="rId9"/>
    <p:sldId id="1046" r:id="rId10"/>
    <p:sldId id="1172" r:id="rId11"/>
    <p:sldId id="1136" r:id="rId12"/>
    <p:sldId id="1137" r:id="rId13"/>
    <p:sldId id="1183" r:id="rId14"/>
    <p:sldId id="1118" r:id="rId15"/>
    <p:sldId id="1176" r:id="rId16"/>
    <p:sldId id="1119" r:id="rId17"/>
    <p:sldId id="1171" r:id="rId18"/>
    <p:sldId id="1189" r:id="rId19"/>
    <p:sldId id="1188" r:id="rId20"/>
    <p:sldId id="1184" r:id="rId21"/>
    <p:sldId id="1185" r:id="rId22"/>
    <p:sldId id="1190" r:id="rId23"/>
    <p:sldId id="1191" r:id="rId24"/>
    <p:sldId id="1178" r:id="rId25"/>
    <p:sldId id="1179" r:id="rId26"/>
    <p:sldId id="1180" r:id="rId27"/>
    <p:sldId id="1019" r:id="rId28"/>
    <p:sldId id="1025" r:id="rId29"/>
    <p:sldId id="1181" r:id="rId30"/>
    <p:sldId id="1196" r:id="rId31"/>
    <p:sldId id="1194" r:id="rId32"/>
    <p:sldId id="260" r:id="rId33"/>
    <p:sldId id="261" r:id="rId34"/>
    <p:sldId id="263" r:id="rId35"/>
    <p:sldId id="1166" r:id="rId36"/>
    <p:sldId id="268" r:id="rId37"/>
    <p:sldId id="265" r:id="rId38"/>
    <p:sldId id="1168" r:id="rId39"/>
    <p:sldId id="1195" r:id="rId40"/>
    <p:sldId id="1169" r:id="rId41"/>
    <p:sldId id="1193" r:id="rId42"/>
    <p:sldId id="1028" r:id="rId43"/>
    <p:sldId id="1174" r:id="rId44"/>
    <p:sldId id="1197" r:id="rId45"/>
    <p:sldId id="1044" r:id="rId46"/>
    <p:sldId id="359" r:id="rId47"/>
    <p:sldId id="1153" r:id="rId48"/>
    <p:sldId id="1154" r:id="rId49"/>
    <p:sldId id="1086" r:id="rId50"/>
    <p:sldId id="1109" r:id="rId51"/>
    <p:sldId id="1110" r:id="rId52"/>
    <p:sldId id="259" r:id="rId53"/>
    <p:sldId id="1187" r:id="rId54"/>
    <p:sldId id="1021" r:id="rId55"/>
    <p:sldId id="999" r:id="rId56"/>
    <p:sldId id="1192" r:id="rId57"/>
    <p:sldId id="258" r:id="rId58"/>
    <p:sldId id="257" r:id="rId59"/>
    <p:sldId id="1013" r:id="rId60"/>
    <p:sldId id="103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MBIT\pmb" initials="K" lastIdx="2" clrIdx="0">
    <p:extLst>
      <p:ext uri="{19B8F6BF-5375-455C-9EA6-DF929625EA0E}">
        <p15:presenceInfo xmlns:p15="http://schemas.microsoft.com/office/powerpoint/2012/main" userId="KOMBIT\pmb" providerId="None"/>
      </p:ext>
    </p:extLst>
  </p:cmAuthor>
  <p:cmAuthor id="2" name="Aske Walther Sørensen" initials="AWS" lastIdx="1" clrIdx="1">
    <p:extLst>
      <p:ext uri="{19B8F6BF-5375-455C-9EA6-DF929625EA0E}">
        <p15:presenceInfo xmlns:p15="http://schemas.microsoft.com/office/powerpoint/2012/main" userId="S::AWS@kombit.dk::e41c343c-2cfd-4d4f-a1ac-9d1d143c8b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FFAD8-C339-4B85-B2BC-047FBB25F729}" v="48" dt="2023-03-30T12:23:38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ema til typografi 2 - Marker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9339" autoAdjust="0"/>
  </p:normalViewPr>
  <p:slideViewPr>
    <p:cSldViewPr snapToGrid="0">
      <p:cViewPr varScale="1">
        <p:scale>
          <a:sx n="112" d="100"/>
          <a:sy n="112" d="100"/>
        </p:scale>
        <p:origin x="35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065FFAD8-C339-4B85-B2BC-047FBB25F729}"/>
    <pc:docChg chg="undo custSel addSld delSld modSld">
      <pc:chgData name="Aske Walther Sørensen" userId="e41c343c-2cfd-4d4f-a1ac-9d1d143c8b84" providerId="ADAL" clId="{065FFAD8-C339-4B85-B2BC-047FBB25F729}" dt="2023-03-30T12:38:51.546" v="176" actId="20577"/>
      <pc:docMkLst>
        <pc:docMk/>
      </pc:docMkLst>
      <pc:sldChg chg="addSp delSp modSp mod">
        <pc:chgData name="Aske Walther Sørensen" userId="e41c343c-2cfd-4d4f-a1ac-9d1d143c8b84" providerId="ADAL" clId="{065FFAD8-C339-4B85-B2BC-047FBB25F729}" dt="2023-03-30T11:01:30.170" v="43" actId="1076"/>
        <pc:sldMkLst>
          <pc:docMk/>
          <pc:sldMk cId="4033874830" sldId="257"/>
        </pc:sldMkLst>
        <pc:picChg chg="add mod">
          <ac:chgData name="Aske Walther Sørensen" userId="e41c343c-2cfd-4d4f-a1ac-9d1d143c8b84" providerId="ADAL" clId="{065FFAD8-C339-4B85-B2BC-047FBB25F729}" dt="2023-03-30T11:01:30.170" v="43" actId="1076"/>
          <ac:picMkLst>
            <pc:docMk/>
            <pc:sldMk cId="4033874830" sldId="257"/>
            <ac:picMk id="4" creationId="{F5C4510F-E5AE-83C2-DD7C-ED33263B590F}"/>
          </ac:picMkLst>
        </pc:picChg>
        <pc:picChg chg="del">
          <ac:chgData name="Aske Walther Sørensen" userId="e41c343c-2cfd-4d4f-a1ac-9d1d143c8b84" providerId="ADAL" clId="{065FFAD8-C339-4B85-B2BC-047FBB25F729}" dt="2023-03-30T11:01:21.909" v="38" actId="478"/>
          <ac:picMkLst>
            <pc:docMk/>
            <pc:sldMk cId="4033874830" sldId="257"/>
            <ac:picMk id="2050" creationId="{FB612185-3743-B6E5-C54E-AE72D57412D0}"/>
          </ac:picMkLst>
        </pc:picChg>
      </pc:sldChg>
      <pc:sldChg chg="addSp delSp modSp mod">
        <pc:chgData name="Aske Walther Sørensen" userId="e41c343c-2cfd-4d4f-a1ac-9d1d143c8b84" providerId="ADAL" clId="{065FFAD8-C339-4B85-B2BC-047FBB25F729}" dt="2023-03-30T11:01:41.329" v="48" actId="14100"/>
        <pc:sldMkLst>
          <pc:docMk/>
          <pc:sldMk cId="3973641828" sldId="258"/>
        </pc:sldMkLst>
        <pc:spChg chg="del">
          <ac:chgData name="Aske Walther Sørensen" userId="e41c343c-2cfd-4d4f-a1ac-9d1d143c8b84" providerId="ADAL" clId="{065FFAD8-C339-4B85-B2BC-047FBB25F729}" dt="2023-03-30T11:01:33.100" v="44" actId="478"/>
          <ac:spMkLst>
            <pc:docMk/>
            <pc:sldMk cId="3973641828" sldId="258"/>
            <ac:spMk id="5" creationId="{43C902B6-2F56-37B7-ADDB-DE1B9497E3A6}"/>
          </ac:spMkLst>
        </pc:spChg>
        <pc:picChg chg="add mod">
          <ac:chgData name="Aske Walther Sørensen" userId="e41c343c-2cfd-4d4f-a1ac-9d1d143c8b84" providerId="ADAL" clId="{065FFAD8-C339-4B85-B2BC-047FBB25F729}" dt="2023-03-30T11:01:41.329" v="48" actId="14100"/>
          <ac:picMkLst>
            <pc:docMk/>
            <pc:sldMk cId="3973641828" sldId="258"/>
            <ac:picMk id="3" creationId="{4CFC3E4D-9E38-295F-3271-C82C8C2B8197}"/>
          </ac:picMkLst>
        </pc:picChg>
        <pc:picChg chg="del">
          <ac:chgData name="Aske Walther Sørensen" userId="e41c343c-2cfd-4d4f-a1ac-9d1d143c8b84" providerId="ADAL" clId="{065FFAD8-C339-4B85-B2BC-047FBB25F729}" dt="2023-03-30T11:01:34.035" v="45" actId="478"/>
          <ac:picMkLst>
            <pc:docMk/>
            <pc:sldMk cId="3973641828" sldId="258"/>
            <ac:picMk id="3074" creationId="{5C087AF8-875B-338A-FEBF-FEAE23CABC64}"/>
          </ac:picMkLst>
        </pc:picChg>
      </pc:sldChg>
      <pc:sldChg chg="del">
        <pc:chgData name="Aske Walther Sørensen" userId="e41c343c-2cfd-4d4f-a1ac-9d1d143c8b84" providerId="ADAL" clId="{065FFAD8-C339-4B85-B2BC-047FBB25F729}" dt="2023-03-30T12:38:20.087" v="173" actId="47"/>
        <pc:sldMkLst>
          <pc:docMk/>
          <pc:sldMk cId="1692375237" sldId="355"/>
        </pc:sldMkLst>
      </pc:sldChg>
      <pc:sldChg chg="del">
        <pc:chgData name="Aske Walther Sørensen" userId="e41c343c-2cfd-4d4f-a1ac-9d1d143c8b84" providerId="ADAL" clId="{065FFAD8-C339-4B85-B2BC-047FBB25F729}" dt="2023-03-30T12:38:20.087" v="173" actId="47"/>
        <pc:sldMkLst>
          <pc:docMk/>
          <pc:sldMk cId="1789122191" sldId="357"/>
        </pc:sldMkLst>
      </pc:sldChg>
      <pc:sldChg chg="del">
        <pc:chgData name="Aske Walther Sørensen" userId="e41c343c-2cfd-4d4f-a1ac-9d1d143c8b84" providerId="ADAL" clId="{065FFAD8-C339-4B85-B2BC-047FBB25F729}" dt="2023-03-30T12:38:20.087" v="173" actId="47"/>
        <pc:sldMkLst>
          <pc:docMk/>
          <pc:sldMk cId="1611857611" sldId="358"/>
        </pc:sldMkLst>
      </pc:sldChg>
      <pc:sldChg chg="del">
        <pc:chgData name="Aske Walther Sørensen" userId="e41c343c-2cfd-4d4f-a1ac-9d1d143c8b84" providerId="ADAL" clId="{065FFAD8-C339-4B85-B2BC-047FBB25F729}" dt="2023-03-30T12:38:20.087" v="173" actId="47"/>
        <pc:sldMkLst>
          <pc:docMk/>
          <pc:sldMk cId="3810873924" sldId="362"/>
        </pc:sldMkLst>
      </pc:sldChg>
      <pc:sldChg chg="del">
        <pc:chgData name="Aske Walther Sørensen" userId="e41c343c-2cfd-4d4f-a1ac-9d1d143c8b84" providerId="ADAL" clId="{065FFAD8-C339-4B85-B2BC-047FBB25F729}" dt="2023-03-30T12:38:20.087" v="173" actId="47"/>
        <pc:sldMkLst>
          <pc:docMk/>
          <pc:sldMk cId="1743282843" sldId="380"/>
        </pc:sldMkLst>
      </pc:sldChg>
      <pc:sldChg chg="del">
        <pc:chgData name="Aske Walther Sørensen" userId="e41c343c-2cfd-4d4f-a1ac-9d1d143c8b84" providerId="ADAL" clId="{065FFAD8-C339-4B85-B2BC-047FBB25F729}" dt="2023-03-30T12:38:20.087" v="173" actId="47"/>
        <pc:sldMkLst>
          <pc:docMk/>
          <pc:sldMk cId="3172726212" sldId="1002"/>
        </pc:sldMkLst>
      </pc:sldChg>
      <pc:sldChg chg="addSp delSp modSp mod">
        <pc:chgData name="Aske Walther Sørensen" userId="e41c343c-2cfd-4d4f-a1ac-9d1d143c8b84" providerId="ADAL" clId="{065FFAD8-C339-4B85-B2BC-047FBB25F729}" dt="2023-03-30T11:01:57.296" v="55" actId="1076"/>
        <pc:sldMkLst>
          <pc:docMk/>
          <pc:sldMk cId="1027085692" sldId="1013"/>
        </pc:sldMkLst>
        <pc:spChg chg="del">
          <ac:chgData name="Aske Walther Sørensen" userId="e41c343c-2cfd-4d4f-a1ac-9d1d143c8b84" providerId="ADAL" clId="{065FFAD8-C339-4B85-B2BC-047FBB25F729}" dt="2023-03-30T11:01:51.053" v="51" actId="478"/>
          <ac:spMkLst>
            <pc:docMk/>
            <pc:sldMk cId="1027085692" sldId="1013"/>
            <ac:spMk id="3" creationId="{23DCE8CD-0FE1-3E88-4400-170F68C37E5F}"/>
          </ac:spMkLst>
        </pc:spChg>
        <pc:spChg chg="del">
          <ac:chgData name="Aske Walther Sørensen" userId="e41c343c-2cfd-4d4f-a1ac-9d1d143c8b84" providerId="ADAL" clId="{065FFAD8-C339-4B85-B2BC-047FBB25F729}" dt="2023-03-30T11:01:43.799" v="49" actId="478"/>
          <ac:spMkLst>
            <pc:docMk/>
            <pc:sldMk cId="1027085692" sldId="1013"/>
            <ac:spMk id="4" creationId="{E0299B57-9257-9A2E-A6B1-6C6CFBEB9B5F}"/>
          </ac:spMkLst>
        </pc:spChg>
        <pc:picChg chg="add mod">
          <ac:chgData name="Aske Walther Sørensen" userId="e41c343c-2cfd-4d4f-a1ac-9d1d143c8b84" providerId="ADAL" clId="{065FFAD8-C339-4B85-B2BC-047FBB25F729}" dt="2023-03-30T11:01:57.296" v="55" actId="1076"/>
          <ac:picMkLst>
            <pc:docMk/>
            <pc:sldMk cId="1027085692" sldId="1013"/>
            <ac:picMk id="6" creationId="{59847EEB-64A3-FA8C-322A-63895BF3E4F5}"/>
          </ac:picMkLst>
        </pc:picChg>
        <pc:picChg chg="del">
          <ac:chgData name="Aske Walther Sørensen" userId="e41c343c-2cfd-4d4f-a1ac-9d1d143c8b84" providerId="ADAL" clId="{065FFAD8-C339-4B85-B2BC-047FBB25F729}" dt="2023-03-30T11:01:44.772" v="50" actId="478"/>
          <ac:picMkLst>
            <pc:docMk/>
            <pc:sldMk cId="1027085692" sldId="1013"/>
            <ac:picMk id="1026" creationId="{59C9C30E-04FB-91A9-2555-0A79146DD69D}"/>
          </ac:picMkLst>
        </pc:picChg>
      </pc:sldChg>
      <pc:sldChg chg="addSp delSp modSp mod delAnim">
        <pc:chgData name="Aske Walther Sørensen" userId="e41c343c-2cfd-4d4f-a1ac-9d1d143c8b84" providerId="ADAL" clId="{065FFAD8-C339-4B85-B2BC-047FBB25F729}" dt="2023-03-30T12:30:41.424" v="172" actId="1076"/>
        <pc:sldMkLst>
          <pc:docMk/>
          <pc:sldMk cId="3850864776" sldId="1021"/>
        </pc:sldMkLst>
        <pc:picChg chg="add mod">
          <ac:chgData name="Aske Walther Sørensen" userId="e41c343c-2cfd-4d4f-a1ac-9d1d143c8b84" providerId="ADAL" clId="{065FFAD8-C339-4B85-B2BC-047FBB25F729}" dt="2023-03-30T12:30:41.424" v="172" actId="1076"/>
          <ac:picMkLst>
            <pc:docMk/>
            <pc:sldMk cId="3850864776" sldId="1021"/>
            <ac:picMk id="6" creationId="{F2DBE3D3-F352-909B-02C1-5767BD04BF69}"/>
          </ac:picMkLst>
        </pc:picChg>
        <pc:picChg chg="del">
          <ac:chgData name="Aske Walther Sørensen" userId="e41c343c-2cfd-4d4f-a1ac-9d1d143c8b84" providerId="ADAL" clId="{065FFAD8-C339-4B85-B2BC-047FBB25F729}" dt="2023-03-30T12:30:32.366" v="166" actId="478"/>
          <ac:picMkLst>
            <pc:docMk/>
            <pc:sldMk cId="3850864776" sldId="1021"/>
            <ac:picMk id="7" creationId="{A7B4C5D8-1937-4252-A3CF-2271646F92CB}"/>
          </ac:picMkLst>
        </pc:picChg>
      </pc:sldChg>
      <pc:sldChg chg="modSp">
        <pc:chgData name="Aske Walther Sørensen" userId="e41c343c-2cfd-4d4f-a1ac-9d1d143c8b84" providerId="ADAL" clId="{065FFAD8-C339-4B85-B2BC-047FBB25F729}" dt="2023-03-30T10:58:58.910" v="15" actId="20577"/>
        <pc:sldMkLst>
          <pc:docMk/>
          <pc:sldMk cId="2448992409" sldId="1119"/>
        </pc:sldMkLst>
        <pc:spChg chg="mod">
          <ac:chgData name="Aske Walther Sørensen" userId="e41c343c-2cfd-4d4f-a1ac-9d1d143c8b84" providerId="ADAL" clId="{065FFAD8-C339-4B85-B2BC-047FBB25F729}" dt="2023-03-30T10:58:58.910" v="15" actId="20577"/>
          <ac:spMkLst>
            <pc:docMk/>
            <pc:sldMk cId="2448992409" sldId="1119"/>
            <ac:spMk id="3" creationId="{2F9A171D-ECBA-0F18-2606-DC0A885B75A3}"/>
          </ac:spMkLst>
        </pc:spChg>
      </pc:sldChg>
      <pc:sldChg chg="modSp mod">
        <pc:chgData name="Aske Walther Sørensen" userId="e41c343c-2cfd-4d4f-a1ac-9d1d143c8b84" providerId="ADAL" clId="{065FFAD8-C339-4B85-B2BC-047FBB25F729}" dt="2023-03-30T10:59:10.866" v="17" actId="1076"/>
        <pc:sldMkLst>
          <pc:docMk/>
          <pc:sldMk cId="735952680" sldId="1171"/>
        </pc:sldMkLst>
        <pc:picChg chg="mod">
          <ac:chgData name="Aske Walther Sørensen" userId="e41c343c-2cfd-4d4f-a1ac-9d1d143c8b84" providerId="ADAL" clId="{065FFAD8-C339-4B85-B2BC-047FBB25F729}" dt="2023-03-30T10:59:10.866" v="17" actId="1076"/>
          <ac:picMkLst>
            <pc:docMk/>
            <pc:sldMk cId="735952680" sldId="1171"/>
            <ac:picMk id="10" creationId="{B15EB379-8EB9-C665-D954-86E7D1D21CA4}"/>
          </ac:picMkLst>
        </pc:picChg>
      </pc:sldChg>
      <pc:sldChg chg="delSp modSp mod modAnim modShow">
        <pc:chgData name="Aske Walther Sørensen" userId="e41c343c-2cfd-4d4f-a1ac-9d1d143c8b84" providerId="ADAL" clId="{065FFAD8-C339-4B85-B2BC-047FBB25F729}" dt="2023-03-30T12:26:34.203" v="104" actId="478"/>
        <pc:sldMkLst>
          <pc:docMk/>
          <pc:sldMk cId="1388993576" sldId="1174"/>
        </pc:sldMkLst>
        <pc:spChg chg="mod">
          <ac:chgData name="Aske Walther Sørensen" userId="e41c343c-2cfd-4d4f-a1ac-9d1d143c8b84" providerId="ADAL" clId="{065FFAD8-C339-4B85-B2BC-047FBB25F729}" dt="2023-03-30T12:23:43.154" v="102" actId="20577"/>
          <ac:spMkLst>
            <pc:docMk/>
            <pc:sldMk cId="1388993576" sldId="1174"/>
            <ac:spMk id="2" creationId="{823FC136-8707-B2DC-8180-1664A68F9AD2}"/>
          </ac:spMkLst>
        </pc:spChg>
        <pc:spChg chg="del">
          <ac:chgData name="Aske Walther Sørensen" userId="e41c343c-2cfd-4d4f-a1ac-9d1d143c8b84" providerId="ADAL" clId="{065FFAD8-C339-4B85-B2BC-047FBB25F729}" dt="2023-03-30T12:26:34.203" v="104" actId="478"/>
          <ac:spMkLst>
            <pc:docMk/>
            <pc:sldMk cId="1388993576" sldId="1174"/>
            <ac:spMk id="3" creationId="{E35EB9AE-F8F1-C698-E580-B67D7C32207B}"/>
          </ac:spMkLst>
        </pc:spChg>
        <pc:spChg chg="mod">
          <ac:chgData name="Aske Walther Sørensen" userId="e41c343c-2cfd-4d4f-a1ac-9d1d143c8b84" providerId="ADAL" clId="{065FFAD8-C339-4B85-B2BC-047FBB25F729}" dt="2023-03-30T12:23:38.826" v="100" actId="20577"/>
          <ac:spMkLst>
            <pc:docMk/>
            <pc:sldMk cId="1388993576" sldId="1174"/>
            <ac:spMk id="4" creationId="{F3DBE83F-A902-78BC-E6E9-519BC582BF21}"/>
          </ac:spMkLst>
        </pc:spChg>
      </pc:sldChg>
      <pc:sldChg chg="modSp mod">
        <pc:chgData name="Aske Walther Sørensen" userId="e41c343c-2cfd-4d4f-a1ac-9d1d143c8b84" providerId="ADAL" clId="{065FFAD8-C339-4B85-B2BC-047FBB25F729}" dt="2023-03-30T12:38:51.546" v="176" actId="20577"/>
        <pc:sldMkLst>
          <pc:docMk/>
          <pc:sldMk cId="891667820" sldId="1190"/>
        </pc:sldMkLst>
        <pc:spChg chg="mod">
          <ac:chgData name="Aske Walther Sørensen" userId="e41c343c-2cfd-4d4f-a1ac-9d1d143c8b84" providerId="ADAL" clId="{065FFAD8-C339-4B85-B2BC-047FBB25F729}" dt="2023-03-30T12:38:51.546" v="176" actId="20577"/>
          <ac:spMkLst>
            <pc:docMk/>
            <pc:sldMk cId="891667820" sldId="1190"/>
            <ac:spMk id="4" creationId="{A000553A-7684-42B3-94EA-F0C10A900EA6}"/>
          </ac:spMkLst>
        </pc:spChg>
      </pc:sldChg>
      <pc:sldChg chg="modSp new mod">
        <pc:chgData name="Aske Walther Sørensen" userId="e41c343c-2cfd-4d4f-a1ac-9d1d143c8b84" providerId="ADAL" clId="{065FFAD8-C339-4B85-B2BC-047FBB25F729}" dt="2023-03-30T12:30:03.358" v="165" actId="6549"/>
        <pc:sldMkLst>
          <pc:docMk/>
          <pc:sldMk cId="1262196397" sldId="1197"/>
        </pc:sldMkLst>
        <pc:spChg chg="mod">
          <ac:chgData name="Aske Walther Sørensen" userId="e41c343c-2cfd-4d4f-a1ac-9d1d143c8b84" providerId="ADAL" clId="{065FFAD8-C339-4B85-B2BC-047FBB25F729}" dt="2023-03-30T12:26:44.164" v="116" actId="20577"/>
          <ac:spMkLst>
            <pc:docMk/>
            <pc:sldMk cId="1262196397" sldId="1197"/>
            <ac:spMk id="2" creationId="{10562A28-06A5-0E5A-013A-1F0864BEB7A7}"/>
          </ac:spMkLst>
        </pc:spChg>
        <pc:spChg chg="mod">
          <ac:chgData name="Aske Walther Sørensen" userId="e41c343c-2cfd-4d4f-a1ac-9d1d143c8b84" providerId="ADAL" clId="{065FFAD8-C339-4B85-B2BC-047FBB25F729}" dt="2023-03-30T12:30:03.358" v="165" actId="6549"/>
          <ac:spMkLst>
            <pc:docMk/>
            <pc:sldMk cId="1262196397" sldId="1197"/>
            <ac:spMk id="3" creationId="{7574C958-399A-F4D0-4728-D85999EE63B2}"/>
          </ac:spMkLst>
        </pc:spChg>
      </pc:sldChg>
      <pc:sldChg chg="modSp new del mod">
        <pc:chgData name="Aske Walther Sørensen" userId="e41c343c-2cfd-4d4f-a1ac-9d1d143c8b84" providerId="ADAL" clId="{065FFAD8-C339-4B85-B2BC-047FBB25F729}" dt="2023-03-30T12:22:24.149" v="56" actId="47"/>
        <pc:sldMkLst>
          <pc:docMk/>
          <pc:sldMk cId="2311356016" sldId="1197"/>
        </pc:sldMkLst>
        <pc:spChg chg="mod">
          <ac:chgData name="Aske Walther Sørensen" userId="e41c343c-2cfd-4d4f-a1ac-9d1d143c8b84" providerId="ADAL" clId="{065FFAD8-C339-4B85-B2BC-047FBB25F729}" dt="2023-03-30T11:00:44.300" v="37" actId="20577"/>
          <ac:spMkLst>
            <pc:docMk/>
            <pc:sldMk cId="2311356016" sldId="1197"/>
            <ac:spMk id="2" creationId="{09E986E4-5FB9-7671-4459-1A1855DB06C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D94543-4728-4E71-9299-5C53227E1DA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C1DDA4E-257A-4529-81C5-46F60B9E8FA8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da-DK" dirty="0"/>
            <a:t>4 pilotkommuner</a:t>
          </a:r>
        </a:p>
      </dgm:t>
    </dgm:pt>
    <dgm:pt modelId="{4824F68A-A62A-4EA7-B362-AD3B01CF622C}" type="parTrans" cxnId="{EA168BCF-DF86-4E9E-A9BF-BF31F328ED32}">
      <dgm:prSet/>
      <dgm:spPr/>
      <dgm:t>
        <a:bodyPr/>
        <a:lstStyle/>
        <a:p>
          <a:endParaRPr lang="da-DK"/>
        </a:p>
      </dgm:t>
    </dgm:pt>
    <dgm:pt modelId="{B0338422-C912-423D-B961-9A1C26A968A1}" type="sibTrans" cxnId="{EA168BCF-DF86-4E9E-A9BF-BF31F328ED32}">
      <dgm:prSet/>
      <dgm:spPr/>
      <dgm:t>
        <a:bodyPr/>
        <a:lstStyle/>
        <a:p>
          <a:endParaRPr lang="da-DK"/>
        </a:p>
      </dgm:t>
    </dgm:pt>
    <dgm:pt modelId="{ED309D45-9BE0-467F-AD13-C865BC353ACA}">
      <dgm:prSet phldrT="[Teks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da-DK" dirty="0"/>
            <a:t>4+3 pilotkommuner</a:t>
          </a:r>
        </a:p>
      </dgm:t>
    </dgm:pt>
    <dgm:pt modelId="{870A2384-1D5B-4822-A293-F1D903916AD8}" type="parTrans" cxnId="{CB49DD5A-DE76-484B-BAEF-EE9805D81B1A}">
      <dgm:prSet/>
      <dgm:spPr/>
      <dgm:t>
        <a:bodyPr/>
        <a:lstStyle/>
        <a:p>
          <a:endParaRPr lang="da-DK"/>
        </a:p>
      </dgm:t>
    </dgm:pt>
    <dgm:pt modelId="{1293E43C-899D-422A-91B1-5B77CBE72616}" type="sibTrans" cxnId="{CB49DD5A-DE76-484B-BAEF-EE9805D81B1A}">
      <dgm:prSet/>
      <dgm:spPr/>
      <dgm:t>
        <a:bodyPr/>
        <a:lstStyle/>
        <a:p>
          <a:endParaRPr lang="da-DK"/>
        </a:p>
      </dgm:t>
    </dgm:pt>
    <dgm:pt modelId="{525E6502-4596-4811-9A9F-C00405FB9B17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Resterende kommuner</a:t>
          </a:r>
        </a:p>
      </dgm:t>
    </dgm:pt>
    <dgm:pt modelId="{0D0C84DD-A7B1-487F-AB3A-D7013A1B7CDA}" type="sibTrans" cxnId="{55285A3B-70FB-4C5A-8B6B-6A7B58F1CC27}">
      <dgm:prSet/>
      <dgm:spPr/>
      <dgm:t>
        <a:bodyPr/>
        <a:lstStyle/>
        <a:p>
          <a:endParaRPr lang="da-DK"/>
        </a:p>
      </dgm:t>
    </dgm:pt>
    <dgm:pt modelId="{B5AB7BEA-A26B-43DD-8550-2AB1F9ACFF4B}" type="parTrans" cxnId="{55285A3B-70FB-4C5A-8B6B-6A7B58F1CC27}">
      <dgm:prSet/>
      <dgm:spPr/>
      <dgm:t>
        <a:bodyPr/>
        <a:lstStyle/>
        <a:p>
          <a:endParaRPr lang="da-DK"/>
        </a:p>
      </dgm:t>
    </dgm:pt>
    <dgm:pt modelId="{AAC3A463-E1A0-494E-95D9-DC3EB81F7210}" type="pres">
      <dgm:prSet presAssocID="{1DD94543-4728-4E71-9299-5C53227E1DAC}" presName="Name0" presStyleCnt="0">
        <dgm:presLayoutVars>
          <dgm:dir/>
          <dgm:resizeHandles val="exact"/>
        </dgm:presLayoutVars>
      </dgm:prSet>
      <dgm:spPr/>
    </dgm:pt>
    <dgm:pt modelId="{5CBCD808-AD5B-4931-AEA0-40D8C64A7922}" type="pres">
      <dgm:prSet presAssocID="{DC1DDA4E-257A-4529-81C5-46F60B9E8FA8}" presName="parTxOnly" presStyleLbl="node1" presStyleIdx="0" presStyleCnt="3" custScaleY="44559">
        <dgm:presLayoutVars>
          <dgm:bulletEnabled val="1"/>
        </dgm:presLayoutVars>
      </dgm:prSet>
      <dgm:spPr/>
    </dgm:pt>
    <dgm:pt modelId="{1186AC37-0854-43FD-91E5-839919F43E48}" type="pres">
      <dgm:prSet presAssocID="{B0338422-C912-423D-B961-9A1C26A968A1}" presName="parSpace" presStyleCnt="0"/>
      <dgm:spPr/>
    </dgm:pt>
    <dgm:pt modelId="{C4172019-21EC-4344-9D6A-8768CA1838E7}" type="pres">
      <dgm:prSet presAssocID="{ED309D45-9BE0-467F-AD13-C865BC353ACA}" presName="parTxOnly" presStyleLbl="node1" presStyleIdx="1" presStyleCnt="3" custScaleY="61799">
        <dgm:presLayoutVars>
          <dgm:bulletEnabled val="1"/>
        </dgm:presLayoutVars>
      </dgm:prSet>
      <dgm:spPr/>
    </dgm:pt>
    <dgm:pt modelId="{2AC43BF8-7326-4BE8-9EA1-C764BA0F65E3}" type="pres">
      <dgm:prSet presAssocID="{1293E43C-899D-422A-91B1-5B77CBE72616}" presName="parSpace" presStyleCnt="0"/>
      <dgm:spPr/>
    </dgm:pt>
    <dgm:pt modelId="{54DD32EB-A400-4FBD-B7F5-288A7E8FE95F}" type="pres">
      <dgm:prSet presAssocID="{525E6502-4596-4811-9A9F-C00405FB9B17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5285A3B-70FB-4C5A-8B6B-6A7B58F1CC27}" srcId="{1DD94543-4728-4E71-9299-5C53227E1DAC}" destId="{525E6502-4596-4811-9A9F-C00405FB9B17}" srcOrd="2" destOrd="0" parTransId="{B5AB7BEA-A26B-43DD-8550-2AB1F9ACFF4B}" sibTransId="{0D0C84DD-A7B1-487F-AB3A-D7013A1B7CDA}"/>
    <dgm:cxn modelId="{66F04C44-267F-433F-8A96-30F39F4868FB}" type="presOf" srcId="{DC1DDA4E-257A-4529-81C5-46F60B9E8FA8}" destId="{5CBCD808-AD5B-4931-AEA0-40D8C64A7922}" srcOrd="0" destOrd="0" presId="urn:microsoft.com/office/officeart/2005/8/layout/hChevron3"/>
    <dgm:cxn modelId="{CB49DD5A-DE76-484B-BAEF-EE9805D81B1A}" srcId="{1DD94543-4728-4E71-9299-5C53227E1DAC}" destId="{ED309D45-9BE0-467F-AD13-C865BC353ACA}" srcOrd="1" destOrd="0" parTransId="{870A2384-1D5B-4822-A293-F1D903916AD8}" sibTransId="{1293E43C-899D-422A-91B1-5B77CBE72616}"/>
    <dgm:cxn modelId="{57CC1397-D041-4933-A94C-CC7078E7585D}" type="presOf" srcId="{525E6502-4596-4811-9A9F-C00405FB9B17}" destId="{54DD32EB-A400-4FBD-B7F5-288A7E8FE95F}" srcOrd="0" destOrd="0" presId="urn:microsoft.com/office/officeart/2005/8/layout/hChevron3"/>
    <dgm:cxn modelId="{D468B3A4-6FE4-4F1D-A101-52F500B5B8BC}" type="presOf" srcId="{1DD94543-4728-4E71-9299-5C53227E1DAC}" destId="{AAC3A463-E1A0-494E-95D9-DC3EB81F7210}" srcOrd="0" destOrd="0" presId="urn:microsoft.com/office/officeart/2005/8/layout/hChevron3"/>
    <dgm:cxn modelId="{EA168BCF-DF86-4E9E-A9BF-BF31F328ED32}" srcId="{1DD94543-4728-4E71-9299-5C53227E1DAC}" destId="{DC1DDA4E-257A-4529-81C5-46F60B9E8FA8}" srcOrd="0" destOrd="0" parTransId="{4824F68A-A62A-4EA7-B362-AD3B01CF622C}" sibTransId="{B0338422-C912-423D-B961-9A1C26A968A1}"/>
    <dgm:cxn modelId="{0AB8ECEE-26DB-4BD1-A4C1-1EC4ED60F885}" type="presOf" srcId="{ED309D45-9BE0-467F-AD13-C865BC353ACA}" destId="{C4172019-21EC-4344-9D6A-8768CA1838E7}" srcOrd="0" destOrd="0" presId="urn:microsoft.com/office/officeart/2005/8/layout/hChevron3"/>
    <dgm:cxn modelId="{6424E12A-5591-4843-8E12-40B17030EDC4}" type="presParOf" srcId="{AAC3A463-E1A0-494E-95D9-DC3EB81F7210}" destId="{5CBCD808-AD5B-4931-AEA0-40D8C64A7922}" srcOrd="0" destOrd="0" presId="urn:microsoft.com/office/officeart/2005/8/layout/hChevron3"/>
    <dgm:cxn modelId="{09F75A01-87F8-4936-9E65-8B82C39DAD84}" type="presParOf" srcId="{AAC3A463-E1A0-494E-95D9-DC3EB81F7210}" destId="{1186AC37-0854-43FD-91E5-839919F43E48}" srcOrd="1" destOrd="0" presId="urn:microsoft.com/office/officeart/2005/8/layout/hChevron3"/>
    <dgm:cxn modelId="{5CD76C3D-0E68-4CB3-88EC-1E2CC31919D6}" type="presParOf" srcId="{AAC3A463-E1A0-494E-95D9-DC3EB81F7210}" destId="{C4172019-21EC-4344-9D6A-8768CA1838E7}" srcOrd="2" destOrd="0" presId="urn:microsoft.com/office/officeart/2005/8/layout/hChevron3"/>
    <dgm:cxn modelId="{66D2CDC3-8DA2-4384-9617-77C01FD9690F}" type="presParOf" srcId="{AAC3A463-E1A0-494E-95D9-DC3EB81F7210}" destId="{2AC43BF8-7326-4BE8-9EA1-C764BA0F65E3}" srcOrd="3" destOrd="0" presId="urn:microsoft.com/office/officeart/2005/8/layout/hChevron3"/>
    <dgm:cxn modelId="{C2353600-01D0-4265-B286-CFDB0D5CDD74}" type="presParOf" srcId="{AAC3A463-E1A0-494E-95D9-DC3EB81F7210}" destId="{54DD32EB-A400-4FBD-B7F5-288A7E8FE95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94543-4728-4E71-9299-5C53227E1DA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DC1DDA4E-257A-4529-81C5-46F60B9E8FA8}">
      <dgm:prSet phldrT="[Teks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da-DK" dirty="0"/>
            <a:t>3 pilotkommuner</a:t>
          </a:r>
        </a:p>
      </dgm:t>
    </dgm:pt>
    <dgm:pt modelId="{4824F68A-A62A-4EA7-B362-AD3B01CF622C}" type="parTrans" cxnId="{EA168BCF-DF86-4E9E-A9BF-BF31F328ED32}">
      <dgm:prSet/>
      <dgm:spPr/>
      <dgm:t>
        <a:bodyPr/>
        <a:lstStyle/>
        <a:p>
          <a:endParaRPr lang="da-DK"/>
        </a:p>
      </dgm:t>
    </dgm:pt>
    <dgm:pt modelId="{B0338422-C912-423D-B961-9A1C26A968A1}" type="sibTrans" cxnId="{EA168BCF-DF86-4E9E-A9BF-BF31F328ED32}">
      <dgm:prSet/>
      <dgm:spPr/>
      <dgm:t>
        <a:bodyPr/>
        <a:lstStyle/>
        <a:p>
          <a:endParaRPr lang="da-DK"/>
        </a:p>
      </dgm:t>
    </dgm:pt>
    <dgm:pt modelId="{525E6502-4596-4811-9A9F-C00405FB9B17}">
      <dgm:prSet phldrT="[Tekst]"/>
      <dgm:spPr>
        <a:solidFill>
          <a:srgbClr val="7030A0"/>
        </a:solidFill>
      </dgm:spPr>
      <dgm:t>
        <a:bodyPr/>
        <a:lstStyle/>
        <a:p>
          <a:r>
            <a:rPr lang="da-DK" dirty="0"/>
            <a:t>Resterende kommuner</a:t>
          </a:r>
        </a:p>
      </dgm:t>
    </dgm:pt>
    <dgm:pt modelId="{0D0C84DD-A7B1-487F-AB3A-D7013A1B7CDA}" type="sibTrans" cxnId="{55285A3B-70FB-4C5A-8B6B-6A7B58F1CC27}">
      <dgm:prSet/>
      <dgm:spPr/>
      <dgm:t>
        <a:bodyPr/>
        <a:lstStyle/>
        <a:p>
          <a:endParaRPr lang="da-DK"/>
        </a:p>
      </dgm:t>
    </dgm:pt>
    <dgm:pt modelId="{B5AB7BEA-A26B-43DD-8550-2AB1F9ACFF4B}" type="parTrans" cxnId="{55285A3B-70FB-4C5A-8B6B-6A7B58F1CC27}">
      <dgm:prSet/>
      <dgm:spPr/>
      <dgm:t>
        <a:bodyPr/>
        <a:lstStyle/>
        <a:p>
          <a:endParaRPr lang="da-DK"/>
        </a:p>
      </dgm:t>
    </dgm:pt>
    <dgm:pt modelId="{AAC3A463-E1A0-494E-95D9-DC3EB81F7210}" type="pres">
      <dgm:prSet presAssocID="{1DD94543-4728-4E71-9299-5C53227E1DAC}" presName="Name0" presStyleCnt="0">
        <dgm:presLayoutVars>
          <dgm:dir/>
          <dgm:resizeHandles val="exact"/>
        </dgm:presLayoutVars>
      </dgm:prSet>
      <dgm:spPr/>
    </dgm:pt>
    <dgm:pt modelId="{5CBCD808-AD5B-4931-AEA0-40D8C64A7922}" type="pres">
      <dgm:prSet presAssocID="{DC1DDA4E-257A-4529-81C5-46F60B9E8FA8}" presName="parTxOnly" presStyleLbl="node1" presStyleIdx="0" presStyleCnt="2" custScaleY="24933">
        <dgm:presLayoutVars>
          <dgm:bulletEnabled val="1"/>
        </dgm:presLayoutVars>
      </dgm:prSet>
      <dgm:spPr/>
    </dgm:pt>
    <dgm:pt modelId="{1186AC37-0854-43FD-91E5-839919F43E48}" type="pres">
      <dgm:prSet presAssocID="{B0338422-C912-423D-B961-9A1C26A968A1}" presName="parSpace" presStyleCnt="0"/>
      <dgm:spPr/>
    </dgm:pt>
    <dgm:pt modelId="{54DD32EB-A400-4FBD-B7F5-288A7E8FE95F}" type="pres">
      <dgm:prSet presAssocID="{525E6502-4596-4811-9A9F-C00405FB9B17}" presName="parTxOnly" presStyleLbl="node1" presStyleIdx="1" presStyleCnt="2">
        <dgm:presLayoutVars>
          <dgm:bulletEnabled val="1"/>
        </dgm:presLayoutVars>
      </dgm:prSet>
      <dgm:spPr/>
    </dgm:pt>
  </dgm:ptLst>
  <dgm:cxnLst>
    <dgm:cxn modelId="{55285A3B-70FB-4C5A-8B6B-6A7B58F1CC27}" srcId="{1DD94543-4728-4E71-9299-5C53227E1DAC}" destId="{525E6502-4596-4811-9A9F-C00405FB9B17}" srcOrd="1" destOrd="0" parTransId="{B5AB7BEA-A26B-43DD-8550-2AB1F9ACFF4B}" sibTransId="{0D0C84DD-A7B1-487F-AB3A-D7013A1B7CDA}"/>
    <dgm:cxn modelId="{66F04C44-267F-433F-8A96-30F39F4868FB}" type="presOf" srcId="{DC1DDA4E-257A-4529-81C5-46F60B9E8FA8}" destId="{5CBCD808-AD5B-4931-AEA0-40D8C64A7922}" srcOrd="0" destOrd="0" presId="urn:microsoft.com/office/officeart/2005/8/layout/hChevron3"/>
    <dgm:cxn modelId="{57CC1397-D041-4933-A94C-CC7078E7585D}" type="presOf" srcId="{525E6502-4596-4811-9A9F-C00405FB9B17}" destId="{54DD32EB-A400-4FBD-B7F5-288A7E8FE95F}" srcOrd="0" destOrd="0" presId="urn:microsoft.com/office/officeart/2005/8/layout/hChevron3"/>
    <dgm:cxn modelId="{D468B3A4-6FE4-4F1D-A101-52F500B5B8BC}" type="presOf" srcId="{1DD94543-4728-4E71-9299-5C53227E1DAC}" destId="{AAC3A463-E1A0-494E-95D9-DC3EB81F7210}" srcOrd="0" destOrd="0" presId="urn:microsoft.com/office/officeart/2005/8/layout/hChevron3"/>
    <dgm:cxn modelId="{EA168BCF-DF86-4E9E-A9BF-BF31F328ED32}" srcId="{1DD94543-4728-4E71-9299-5C53227E1DAC}" destId="{DC1DDA4E-257A-4529-81C5-46F60B9E8FA8}" srcOrd="0" destOrd="0" parTransId="{4824F68A-A62A-4EA7-B362-AD3B01CF622C}" sibTransId="{B0338422-C912-423D-B961-9A1C26A968A1}"/>
    <dgm:cxn modelId="{6424E12A-5591-4843-8E12-40B17030EDC4}" type="presParOf" srcId="{AAC3A463-E1A0-494E-95D9-DC3EB81F7210}" destId="{5CBCD808-AD5B-4931-AEA0-40D8C64A7922}" srcOrd="0" destOrd="0" presId="urn:microsoft.com/office/officeart/2005/8/layout/hChevron3"/>
    <dgm:cxn modelId="{09F75A01-87F8-4936-9E65-8B82C39DAD84}" type="presParOf" srcId="{AAC3A463-E1A0-494E-95D9-DC3EB81F7210}" destId="{1186AC37-0854-43FD-91E5-839919F43E48}" srcOrd="1" destOrd="0" presId="urn:microsoft.com/office/officeart/2005/8/layout/hChevron3"/>
    <dgm:cxn modelId="{C2353600-01D0-4265-B286-CFDB0D5CDD74}" type="presParOf" srcId="{AAC3A463-E1A0-494E-95D9-DC3EB81F7210}" destId="{54DD32EB-A400-4FBD-B7F5-288A7E8FE95F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CD808-AD5B-4931-AEA0-40D8C64A7922}">
      <dsp:nvSpPr>
        <dsp:cNvPr id="0" name=""/>
        <dsp:cNvSpPr/>
      </dsp:nvSpPr>
      <dsp:spPr>
        <a:xfrm>
          <a:off x="4788" y="536011"/>
          <a:ext cx="4187316" cy="746330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4 pilotkommuner</a:t>
          </a:r>
        </a:p>
      </dsp:txBody>
      <dsp:txXfrm>
        <a:off x="4788" y="536011"/>
        <a:ext cx="4000734" cy="746330"/>
      </dsp:txXfrm>
    </dsp:sp>
    <dsp:sp modelId="{C4172019-21EC-4344-9D6A-8768CA1838E7}">
      <dsp:nvSpPr>
        <dsp:cNvPr id="0" name=""/>
        <dsp:cNvSpPr/>
      </dsp:nvSpPr>
      <dsp:spPr>
        <a:xfrm>
          <a:off x="3354641" y="391633"/>
          <a:ext cx="4187316" cy="1035087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4+3 pilotkommuner</a:t>
          </a:r>
        </a:p>
      </dsp:txBody>
      <dsp:txXfrm>
        <a:off x="3872185" y="391633"/>
        <a:ext cx="3152229" cy="1035087"/>
      </dsp:txXfrm>
    </dsp:sp>
    <dsp:sp modelId="{54DD32EB-A400-4FBD-B7F5-288A7E8FE95F}">
      <dsp:nvSpPr>
        <dsp:cNvPr id="0" name=""/>
        <dsp:cNvSpPr/>
      </dsp:nvSpPr>
      <dsp:spPr>
        <a:xfrm>
          <a:off x="6704494" y="71713"/>
          <a:ext cx="4187316" cy="1674926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Resterende kommuner</a:t>
          </a:r>
        </a:p>
      </dsp:txBody>
      <dsp:txXfrm>
        <a:off x="7541957" y="71713"/>
        <a:ext cx="2512390" cy="1674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CD808-AD5B-4931-AEA0-40D8C64A7922}">
      <dsp:nvSpPr>
        <dsp:cNvPr id="0" name=""/>
        <dsp:cNvSpPr/>
      </dsp:nvSpPr>
      <dsp:spPr>
        <a:xfrm>
          <a:off x="8512" y="607776"/>
          <a:ext cx="6044207" cy="602800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3 pilotkommuner</a:t>
          </a:r>
        </a:p>
      </dsp:txBody>
      <dsp:txXfrm>
        <a:off x="8512" y="607776"/>
        <a:ext cx="5893507" cy="602800"/>
      </dsp:txXfrm>
    </dsp:sp>
    <dsp:sp modelId="{54DD32EB-A400-4FBD-B7F5-288A7E8FE95F}">
      <dsp:nvSpPr>
        <dsp:cNvPr id="0" name=""/>
        <dsp:cNvSpPr/>
      </dsp:nvSpPr>
      <dsp:spPr>
        <a:xfrm>
          <a:off x="4843879" y="0"/>
          <a:ext cx="6044207" cy="1818354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85344" rIns="42672" bIns="8534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200" kern="1200" dirty="0"/>
            <a:t>Resterende kommuner</a:t>
          </a:r>
        </a:p>
      </dsp:txBody>
      <dsp:txXfrm>
        <a:off x="5753056" y="0"/>
        <a:ext cx="4225853" cy="181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76E45-7BE0-4867-BA05-12ADBF9B6FC9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6C76-FDF3-4E82-BC35-ACF4CBA95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57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147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55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362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KOMBIT er også i proces omkring dette.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63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73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Rækkefølge på </a:t>
            </a:r>
            <a:r>
              <a:rPr lang="da-DK" dirty="0" err="1"/>
              <a:t>betalingsID</a:t>
            </a:r>
            <a:r>
              <a:rPr lang="da-DK" dirty="0"/>
              <a:t> og Kreditornummer samt format er fejlmeldt.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A518-4B58-4A16-9454-B327E44329FC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237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https://www.kommunernespensionssystem.dk/meddelelse/forkert-bopaelskommune-i-finansieringshistorikken/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0638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694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21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8947" y="3506348"/>
            <a:ext cx="8973437" cy="720080"/>
          </a:xfrm>
        </p:spPr>
        <p:txBody>
          <a:bodyPr wrap="square" anchor="b" anchorCtr="0">
            <a:normAutofit/>
          </a:bodyPr>
          <a:lstStyle>
            <a:lvl1pPr>
              <a:lnSpc>
                <a:spcPts val="45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for at tilføje titel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7700" y="4437112"/>
            <a:ext cx="8928992" cy="1440160"/>
          </a:xfrm>
        </p:spPr>
        <p:txBody>
          <a:bodyPr>
            <a:normAutofit/>
          </a:bodyPr>
          <a:lstStyle>
            <a:lvl1pPr marL="0" indent="0" algn="l">
              <a:lnSpc>
                <a:spcPts val="3200"/>
              </a:lnSpc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Klik for at tilføje undertitel/afsender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46" name="Billed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00" y="6055201"/>
            <a:ext cx="1526400" cy="485469"/>
          </a:xfrm>
          <a:prstGeom prst="rect">
            <a:avLst/>
          </a:prstGeom>
        </p:spPr>
      </p:pic>
      <p:grpSp>
        <p:nvGrpSpPr>
          <p:cNvPr id="12" name="KombitShape"/>
          <p:cNvGrpSpPr/>
          <p:nvPr/>
        </p:nvGrpSpPr>
        <p:grpSpPr>
          <a:xfrm>
            <a:off x="5166000" y="-143168"/>
            <a:ext cx="7637386" cy="4618506"/>
            <a:chOff x="2117378" y="-143168"/>
            <a:chExt cx="7637386" cy="4618506"/>
          </a:xfrm>
          <a:solidFill>
            <a:schemeClr val="bg1"/>
          </a:solidFill>
        </p:grpSpPr>
        <p:sp>
          <p:nvSpPr>
            <p:cNvPr id="13" name="Krans 3"/>
            <p:cNvSpPr>
              <a:spLocks noChangeAspect="1"/>
            </p:cNvSpPr>
            <p:nvPr/>
          </p:nvSpPr>
          <p:spPr>
            <a:xfrm>
              <a:off x="2117378" y="-143168"/>
              <a:ext cx="4176000" cy="2088000"/>
            </a:xfrm>
            <a:custGeom>
              <a:avLst/>
              <a:gdLst/>
              <a:ahLst/>
              <a:cxnLst/>
              <a:rect l="l" t="t" r="r" b="b"/>
              <a:pathLst>
                <a:path w="4176000" h="2088000">
                  <a:moveTo>
                    <a:pt x="0" y="0"/>
                  </a:moveTo>
                  <a:lnTo>
                    <a:pt x="4176000" y="0"/>
                  </a:lnTo>
                  <a:cubicBezTo>
                    <a:pt x="4176000" y="1153171"/>
                    <a:pt x="3241171" y="2088000"/>
                    <a:pt x="2088000" y="2088000"/>
                  </a:cubicBezTo>
                  <a:cubicBezTo>
                    <a:pt x="934829" y="2088000"/>
                    <a:pt x="0" y="1153171"/>
                    <a:pt x="0" y="0"/>
                  </a:cubicBezTo>
                  <a:close/>
                  <a:moveTo>
                    <a:pt x="651122" y="0"/>
                  </a:moveTo>
                  <a:cubicBezTo>
                    <a:pt x="651122" y="793566"/>
                    <a:pt x="1294434" y="1436878"/>
                    <a:pt x="2088000" y="1436878"/>
                  </a:cubicBezTo>
                  <a:cubicBezTo>
                    <a:pt x="2881566" y="1436878"/>
                    <a:pt x="3524878" y="793566"/>
                    <a:pt x="3524878" y="0"/>
                  </a:cubicBezTo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ktangel 13"/>
            <p:cNvSpPr/>
            <p:nvPr/>
          </p:nvSpPr>
          <p:spPr>
            <a:xfrm rot="2700000">
              <a:off x="4950278" y="2329983"/>
              <a:ext cx="3640764" cy="64994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ktangel 22"/>
            <p:cNvSpPr/>
            <p:nvPr/>
          </p:nvSpPr>
          <p:spPr>
            <a:xfrm rot="18900000">
              <a:off x="7227345" y="2723296"/>
              <a:ext cx="2527419" cy="652096"/>
            </a:xfrm>
            <a:custGeom>
              <a:avLst/>
              <a:gdLst/>
              <a:ahLst/>
              <a:cxnLst/>
              <a:rect l="l" t="t" r="r" b="b"/>
              <a:pathLst>
                <a:path w="2527419" h="652096">
                  <a:moveTo>
                    <a:pt x="0" y="0"/>
                  </a:moveTo>
                  <a:lnTo>
                    <a:pt x="2527419" y="0"/>
                  </a:lnTo>
                  <a:lnTo>
                    <a:pt x="1893395" y="652096"/>
                  </a:lnTo>
                  <a:lnTo>
                    <a:pt x="0" y="6499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576000"/>
            <a:ext cx="6094909" cy="8416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718301" y="0"/>
            <a:ext cx="5473700" cy="6858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625477" y="1583532"/>
            <a:ext cx="5758556" cy="410403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101772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240000" y="1587501"/>
            <a:ext cx="5280000" cy="4103689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800000" tIns="1100000" rIns="800000" anchor="t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9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3392" y="1581151"/>
            <a:ext cx="5280587" cy="4079875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lIns="800000" tIns="1100000" rIns="80000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aseline="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5386-5A05-4A61-A5CD-88D877A8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87FA-102B-45CA-B3B1-82CD5169B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FA5B8-7108-41F2-970E-81BB7948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0B4-2AE1-4D44-91D4-E5630670CFFD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45D8-CA85-4AF6-A0FE-E0131ADC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71366-27B3-488F-A52C-FAEA338E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041-10E3-4EEF-916B-8AF3CB2173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7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F43979-CF26-EEAD-6941-8507A229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30-03-2023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6998E91-472A-33DA-DE23-5E130ACA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30BD21-4ACE-B275-8F1C-A8FB31D1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5363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e 42"/>
          <p:cNvGrpSpPr/>
          <p:nvPr/>
        </p:nvGrpSpPr>
        <p:grpSpPr>
          <a:xfrm>
            <a:off x="10177200" y="6063820"/>
            <a:ext cx="1504800" cy="476559"/>
            <a:chOff x="0" y="0"/>
            <a:chExt cx="6907213" cy="2160588"/>
          </a:xfrm>
          <a:solidFill>
            <a:schemeClr val="bg1"/>
          </a:solidFill>
        </p:grpSpPr>
        <p:sp>
          <p:nvSpPr>
            <p:cNvPr id="11" name="Freeform 5"/>
            <p:cNvSpPr/>
            <p:nvPr/>
          </p:nvSpPr>
          <p:spPr bwMode="auto">
            <a:xfrm>
              <a:off x="0" y="20638"/>
              <a:ext cx="1103313" cy="1212850"/>
            </a:xfrm>
            <a:custGeom>
              <a:avLst/>
              <a:gdLst/>
              <a:ahLst/>
              <a:cxnLst/>
              <a:rect l="0" t="0" r="r" b="b"/>
              <a:pathLst>
                <a:path w="695" h="764">
                  <a:moveTo>
                    <a:pt x="0" y="0"/>
                  </a:moveTo>
                  <a:lnTo>
                    <a:pt x="168" y="0"/>
                  </a:lnTo>
                  <a:lnTo>
                    <a:pt x="168" y="334"/>
                  </a:lnTo>
                  <a:lnTo>
                    <a:pt x="478" y="0"/>
                  </a:lnTo>
                  <a:lnTo>
                    <a:pt x="680" y="0"/>
                  </a:lnTo>
                  <a:lnTo>
                    <a:pt x="370" y="324"/>
                  </a:lnTo>
                  <a:lnTo>
                    <a:pt x="695" y="764"/>
                  </a:lnTo>
                  <a:lnTo>
                    <a:pt x="493" y="764"/>
                  </a:lnTo>
                  <a:lnTo>
                    <a:pt x="256" y="439"/>
                  </a:lnTo>
                  <a:lnTo>
                    <a:pt x="168" y="530"/>
                  </a:lnTo>
                  <a:lnTo>
                    <a:pt x="168" y="764"/>
                  </a:lnTo>
                  <a:lnTo>
                    <a:pt x="0" y="7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082675" y="0"/>
              <a:ext cx="1287463" cy="1254125"/>
            </a:xfrm>
            <a:custGeom>
              <a:avLst/>
              <a:gdLst/>
              <a:ahLst/>
              <a:cxnLst/>
              <a:rect l="0" t="0" r="r" b="b"/>
              <a:pathLst>
                <a:path w="2694" h="2621">
                  <a:moveTo>
                    <a:pt x="0" y="1318"/>
                  </a:moveTo>
                  <a:cubicBezTo>
                    <a:pt x="0" y="1311"/>
                    <a:pt x="0" y="1311"/>
                    <a:pt x="0" y="1311"/>
                  </a:cubicBezTo>
                  <a:cubicBezTo>
                    <a:pt x="0" y="590"/>
                    <a:pt x="569" y="0"/>
                    <a:pt x="1351" y="0"/>
                  </a:cubicBezTo>
                  <a:cubicBezTo>
                    <a:pt x="2133" y="0"/>
                    <a:pt x="2694" y="583"/>
                    <a:pt x="2694" y="1303"/>
                  </a:cubicBezTo>
                  <a:cubicBezTo>
                    <a:pt x="2694" y="1311"/>
                    <a:pt x="2694" y="1311"/>
                    <a:pt x="2694" y="1311"/>
                  </a:cubicBezTo>
                  <a:cubicBezTo>
                    <a:pt x="2694" y="2031"/>
                    <a:pt x="2126" y="2621"/>
                    <a:pt x="1344" y="2621"/>
                  </a:cubicBezTo>
                  <a:cubicBezTo>
                    <a:pt x="562" y="2621"/>
                    <a:pt x="0" y="2038"/>
                    <a:pt x="0" y="1318"/>
                  </a:cubicBezTo>
                  <a:close/>
                  <a:moveTo>
                    <a:pt x="2111" y="1318"/>
                  </a:moveTo>
                  <a:cubicBezTo>
                    <a:pt x="2111" y="1311"/>
                    <a:pt x="2111" y="1311"/>
                    <a:pt x="2111" y="1311"/>
                  </a:cubicBezTo>
                  <a:cubicBezTo>
                    <a:pt x="2111" y="876"/>
                    <a:pt x="1793" y="514"/>
                    <a:pt x="1344" y="514"/>
                  </a:cubicBezTo>
                  <a:cubicBezTo>
                    <a:pt x="895" y="514"/>
                    <a:pt x="583" y="869"/>
                    <a:pt x="583" y="1303"/>
                  </a:cubicBezTo>
                  <a:cubicBezTo>
                    <a:pt x="583" y="1311"/>
                    <a:pt x="583" y="1311"/>
                    <a:pt x="583" y="1311"/>
                  </a:cubicBezTo>
                  <a:cubicBezTo>
                    <a:pt x="583" y="1745"/>
                    <a:pt x="902" y="2107"/>
                    <a:pt x="1351" y="2107"/>
                  </a:cubicBezTo>
                  <a:cubicBezTo>
                    <a:pt x="1800" y="2107"/>
                    <a:pt x="2111" y="1752"/>
                    <a:pt x="2111" y="1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/>
            <p:cNvSpPr/>
            <p:nvPr/>
          </p:nvSpPr>
          <p:spPr bwMode="auto">
            <a:xfrm>
              <a:off x="2597150" y="20638"/>
              <a:ext cx="1211263" cy="1212850"/>
            </a:xfrm>
            <a:custGeom>
              <a:avLst/>
              <a:gdLst/>
              <a:ahLst/>
              <a:cxnLst/>
              <a:rect l="0" t="0" r="r" b="b"/>
              <a:pathLst>
                <a:path w="763" h="764">
                  <a:moveTo>
                    <a:pt x="0" y="0"/>
                  </a:moveTo>
                  <a:lnTo>
                    <a:pt x="181" y="0"/>
                  </a:lnTo>
                  <a:lnTo>
                    <a:pt x="381" y="323"/>
                  </a:lnTo>
                  <a:lnTo>
                    <a:pt x="582" y="0"/>
                  </a:lnTo>
                  <a:lnTo>
                    <a:pt x="763" y="0"/>
                  </a:lnTo>
                  <a:lnTo>
                    <a:pt x="763" y="764"/>
                  </a:lnTo>
                  <a:lnTo>
                    <a:pt x="596" y="764"/>
                  </a:lnTo>
                  <a:lnTo>
                    <a:pt x="596" y="265"/>
                  </a:lnTo>
                  <a:lnTo>
                    <a:pt x="381" y="592"/>
                  </a:lnTo>
                  <a:lnTo>
                    <a:pt x="377" y="592"/>
                  </a:lnTo>
                  <a:lnTo>
                    <a:pt x="164" y="269"/>
                  </a:lnTo>
                  <a:lnTo>
                    <a:pt x="164" y="764"/>
                  </a:lnTo>
                  <a:lnTo>
                    <a:pt x="0" y="7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103688" y="20638"/>
              <a:ext cx="1030288" cy="1212850"/>
            </a:xfrm>
            <a:custGeom>
              <a:avLst/>
              <a:gdLst/>
              <a:ahLst/>
              <a:cxnLst/>
              <a:rect l="0" t="0" r="r" b="b"/>
              <a:pathLst>
                <a:path w="2155" h="2535">
                  <a:moveTo>
                    <a:pt x="0" y="0"/>
                  </a:moveTo>
                  <a:cubicBezTo>
                    <a:pt x="1177" y="0"/>
                    <a:pt x="1177" y="0"/>
                    <a:pt x="1177" y="0"/>
                  </a:cubicBezTo>
                  <a:cubicBezTo>
                    <a:pt x="1467" y="0"/>
                    <a:pt x="1695" y="80"/>
                    <a:pt x="1840" y="225"/>
                  </a:cubicBezTo>
                  <a:cubicBezTo>
                    <a:pt x="1955" y="341"/>
                    <a:pt x="2013" y="482"/>
                    <a:pt x="2013" y="656"/>
                  </a:cubicBezTo>
                  <a:cubicBezTo>
                    <a:pt x="2013" y="663"/>
                    <a:pt x="2013" y="663"/>
                    <a:pt x="2013" y="663"/>
                  </a:cubicBezTo>
                  <a:cubicBezTo>
                    <a:pt x="2013" y="949"/>
                    <a:pt x="1861" y="1108"/>
                    <a:pt x="1680" y="1210"/>
                  </a:cubicBezTo>
                  <a:cubicBezTo>
                    <a:pt x="1974" y="1322"/>
                    <a:pt x="2155" y="1492"/>
                    <a:pt x="2155" y="1832"/>
                  </a:cubicBezTo>
                  <a:cubicBezTo>
                    <a:pt x="2155" y="1840"/>
                    <a:pt x="2155" y="1840"/>
                    <a:pt x="2155" y="1840"/>
                  </a:cubicBezTo>
                  <a:cubicBezTo>
                    <a:pt x="2155" y="2303"/>
                    <a:pt x="1778" y="2535"/>
                    <a:pt x="1206" y="2535"/>
                  </a:cubicBezTo>
                  <a:cubicBezTo>
                    <a:pt x="0" y="2535"/>
                    <a:pt x="0" y="2535"/>
                    <a:pt x="0" y="2535"/>
                  </a:cubicBezTo>
                  <a:lnTo>
                    <a:pt x="0" y="0"/>
                  </a:lnTo>
                  <a:close/>
                  <a:moveTo>
                    <a:pt x="1459" y="750"/>
                  </a:moveTo>
                  <a:cubicBezTo>
                    <a:pt x="1459" y="583"/>
                    <a:pt x="1329" y="489"/>
                    <a:pt x="1094" y="489"/>
                  </a:cubicBezTo>
                  <a:cubicBezTo>
                    <a:pt x="543" y="489"/>
                    <a:pt x="543" y="489"/>
                    <a:pt x="543" y="489"/>
                  </a:cubicBezTo>
                  <a:cubicBezTo>
                    <a:pt x="543" y="1025"/>
                    <a:pt x="543" y="1025"/>
                    <a:pt x="543" y="1025"/>
                  </a:cubicBezTo>
                  <a:cubicBezTo>
                    <a:pt x="1058" y="1025"/>
                    <a:pt x="1058" y="1025"/>
                    <a:pt x="1058" y="1025"/>
                  </a:cubicBezTo>
                  <a:cubicBezTo>
                    <a:pt x="1304" y="1025"/>
                    <a:pt x="1459" y="945"/>
                    <a:pt x="1459" y="757"/>
                  </a:cubicBezTo>
                  <a:lnTo>
                    <a:pt x="1459" y="750"/>
                  </a:lnTo>
                  <a:close/>
                  <a:moveTo>
                    <a:pt x="1188" y="1488"/>
                  </a:moveTo>
                  <a:cubicBezTo>
                    <a:pt x="543" y="1488"/>
                    <a:pt x="543" y="1488"/>
                    <a:pt x="543" y="1488"/>
                  </a:cubicBezTo>
                  <a:cubicBezTo>
                    <a:pt x="543" y="2046"/>
                    <a:pt x="543" y="2046"/>
                    <a:pt x="543" y="2046"/>
                  </a:cubicBezTo>
                  <a:cubicBezTo>
                    <a:pt x="1206" y="2046"/>
                    <a:pt x="1206" y="2046"/>
                    <a:pt x="1206" y="2046"/>
                  </a:cubicBezTo>
                  <a:cubicBezTo>
                    <a:pt x="1452" y="2046"/>
                    <a:pt x="1601" y="1959"/>
                    <a:pt x="1601" y="1771"/>
                  </a:cubicBezTo>
                  <a:cubicBezTo>
                    <a:pt x="1601" y="1764"/>
                    <a:pt x="1601" y="1764"/>
                    <a:pt x="1601" y="1764"/>
                  </a:cubicBezTo>
                  <a:cubicBezTo>
                    <a:pt x="1601" y="1593"/>
                    <a:pt x="1474" y="1488"/>
                    <a:pt x="1188" y="14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/>
            <p:cNvSpPr/>
            <p:nvPr/>
          </p:nvSpPr>
          <p:spPr bwMode="auto">
            <a:xfrm>
              <a:off x="5903913" y="17463"/>
              <a:ext cx="1003300" cy="1212850"/>
            </a:xfrm>
            <a:custGeom>
              <a:avLst/>
              <a:gdLst/>
              <a:ahLst/>
              <a:cxnLst/>
              <a:rect l="0" t="0" r="r" b="b"/>
              <a:pathLst>
                <a:path w="632" h="764">
                  <a:moveTo>
                    <a:pt x="232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632" y="0"/>
                  </a:lnTo>
                  <a:lnTo>
                    <a:pt x="632" y="155"/>
                  </a:lnTo>
                  <a:lnTo>
                    <a:pt x="400" y="155"/>
                  </a:lnTo>
                  <a:lnTo>
                    <a:pt x="400" y="764"/>
                  </a:lnTo>
                  <a:lnTo>
                    <a:pt x="232" y="764"/>
                  </a:lnTo>
                  <a:lnTo>
                    <a:pt x="232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373688" y="966788"/>
              <a:ext cx="266700" cy="266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5373688" y="20638"/>
              <a:ext cx="266700" cy="266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5373688" y="493713"/>
              <a:ext cx="266700" cy="266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13"/>
            <p:cNvSpPr/>
            <p:nvPr/>
          </p:nvSpPr>
          <p:spPr bwMode="auto">
            <a:xfrm>
              <a:off x="6350" y="1814513"/>
              <a:ext cx="290513" cy="341313"/>
            </a:xfrm>
            <a:custGeom>
              <a:avLst/>
              <a:gdLst/>
              <a:ahLst/>
              <a:cxnLst/>
              <a:rect l="0" t="0" r="r" b="b"/>
              <a:pathLst>
                <a:path w="183" h="215">
                  <a:moveTo>
                    <a:pt x="0" y="0"/>
                  </a:moveTo>
                  <a:lnTo>
                    <a:pt x="24" y="0"/>
                  </a:lnTo>
                  <a:lnTo>
                    <a:pt x="24" y="128"/>
                  </a:lnTo>
                  <a:lnTo>
                    <a:pt x="148" y="0"/>
                  </a:lnTo>
                  <a:lnTo>
                    <a:pt x="179" y="0"/>
                  </a:lnTo>
                  <a:lnTo>
                    <a:pt x="87" y="94"/>
                  </a:lnTo>
                  <a:lnTo>
                    <a:pt x="183" y="215"/>
                  </a:lnTo>
                  <a:lnTo>
                    <a:pt x="153" y="215"/>
                  </a:lnTo>
                  <a:lnTo>
                    <a:pt x="70" y="111"/>
                  </a:lnTo>
                  <a:lnTo>
                    <a:pt x="24" y="157"/>
                  </a:lnTo>
                  <a:lnTo>
                    <a:pt x="24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320675" y="1898650"/>
              <a:ext cx="261938" cy="261938"/>
            </a:xfrm>
            <a:custGeom>
              <a:avLst/>
              <a:gdLst/>
              <a:ahLst/>
              <a:cxnLst/>
              <a:rect l="0" t="0" r="r" b="b"/>
              <a:pathLst>
                <a:path w="549" h="550">
                  <a:moveTo>
                    <a:pt x="0" y="277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127"/>
                    <a:pt x="116" y="0"/>
                    <a:pt x="275" y="0"/>
                  </a:cubicBezTo>
                  <a:cubicBezTo>
                    <a:pt x="433" y="0"/>
                    <a:pt x="549" y="125"/>
                    <a:pt x="549" y="273"/>
                  </a:cubicBezTo>
                  <a:cubicBezTo>
                    <a:pt x="549" y="275"/>
                    <a:pt x="549" y="275"/>
                    <a:pt x="549" y="275"/>
                  </a:cubicBezTo>
                  <a:cubicBezTo>
                    <a:pt x="549" y="424"/>
                    <a:pt x="432" y="550"/>
                    <a:pt x="273" y="550"/>
                  </a:cubicBezTo>
                  <a:cubicBezTo>
                    <a:pt x="115" y="550"/>
                    <a:pt x="0" y="426"/>
                    <a:pt x="0" y="277"/>
                  </a:cubicBezTo>
                  <a:close/>
                  <a:moveTo>
                    <a:pt x="468" y="277"/>
                  </a:moveTo>
                  <a:cubicBezTo>
                    <a:pt x="468" y="275"/>
                    <a:pt x="468" y="275"/>
                    <a:pt x="468" y="275"/>
                  </a:cubicBezTo>
                  <a:cubicBezTo>
                    <a:pt x="468" y="162"/>
                    <a:pt x="384" y="70"/>
                    <a:pt x="273" y="70"/>
                  </a:cubicBezTo>
                  <a:cubicBezTo>
                    <a:pt x="159" y="70"/>
                    <a:pt x="80" y="162"/>
                    <a:pt x="80" y="273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80" y="388"/>
                    <a:pt x="164" y="480"/>
                    <a:pt x="275" y="480"/>
                  </a:cubicBezTo>
                  <a:cubicBezTo>
                    <a:pt x="389" y="480"/>
                    <a:pt x="468" y="388"/>
                    <a:pt x="468" y="2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/>
            <p:cNvSpPr/>
            <p:nvPr/>
          </p:nvSpPr>
          <p:spPr bwMode="auto">
            <a:xfrm>
              <a:off x="649288" y="1898650"/>
              <a:ext cx="382588" cy="257175"/>
            </a:xfrm>
            <a:custGeom>
              <a:avLst/>
              <a:gdLst/>
              <a:ahLst/>
              <a:cxnLst/>
              <a:rect l="0" t="0" r="r" b="b"/>
              <a:pathLst>
                <a:path w="799" h="538">
                  <a:moveTo>
                    <a:pt x="0" y="12"/>
                  </a:moveTo>
                  <a:cubicBezTo>
                    <a:pt x="79" y="12"/>
                    <a:pt x="79" y="12"/>
                    <a:pt x="79" y="1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113" y="48"/>
                    <a:pt x="160" y="0"/>
                    <a:pt x="249" y="0"/>
                  </a:cubicBezTo>
                  <a:cubicBezTo>
                    <a:pt x="334" y="0"/>
                    <a:pt x="389" y="46"/>
                    <a:pt x="418" y="105"/>
                  </a:cubicBezTo>
                  <a:cubicBezTo>
                    <a:pt x="456" y="47"/>
                    <a:pt x="512" y="0"/>
                    <a:pt x="603" y="0"/>
                  </a:cubicBezTo>
                  <a:cubicBezTo>
                    <a:pt x="725" y="0"/>
                    <a:pt x="799" y="82"/>
                    <a:pt x="799" y="212"/>
                  </a:cubicBezTo>
                  <a:cubicBezTo>
                    <a:pt x="799" y="538"/>
                    <a:pt x="799" y="538"/>
                    <a:pt x="799" y="538"/>
                  </a:cubicBezTo>
                  <a:cubicBezTo>
                    <a:pt x="720" y="538"/>
                    <a:pt x="720" y="538"/>
                    <a:pt x="720" y="538"/>
                  </a:cubicBezTo>
                  <a:cubicBezTo>
                    <a:pt x="720" y="230"/>
                    <a:pt x="720" y="230"/>
                    <a:pt x="720" y="230"/>
                  </a:cubicBezTo>
                  <a:cubicBezTo>
                    <a:pt x="720" y="129"/>
                    <a:pt x="670" y="72"/>
                    <a:pt x="584" y="72"/>
                  </a:cubicBezTo>
                  <a:cubicBezTo>
                    <a:pt x="505" y="72"/>
                    <a:pt x="439" y="131"/>
                    <a:pt x="439" y="235"/>
                  </a:cubicBezTo>
                  <a:cubicBezTo>
                    <a:pt x="439" y="538"/>
                    <a:pt x="439" y="538"/>
                    <a:pt x="439" y="538"/>
                  </a:cubicBezTo>
                  <a:cubicBezTo>
                    <a:pt x="361" y="538"/>
                    <a:pt x="361" y="538"/>
                    <a:pt x="361" y="538"/>
                  </a:cubicBezTo>
                  <a:cubicBezTo>
                    <a:pt x="361" y="228"/>
                    <a:pt x="361" y="228"/>
                    <a:pt x="361" y="228"/>
                  </a:cubicBezTo>
                  <a:cubicBezTo>
                    <a:pt x="361" y="130"/>
                    <a:pt x="309" y="72"/>
                    <a:pt x="225" y="72"/>
                  </a:cubicBezTo>
                  <a:cubicBezTo>
                    <a:pt x="142" y="72"/>
                    <a:pt x="79" y="141"/>
                    <a:pt x="79" y="238"/>
                  </a:cubicBezTo>
                  <a:cubicBezTo>
                    <a:pt x="79" y="538"/>
                    <a:pt x="79" y="538"/>
                    <a:pt x="79" y="538"/>
                  </a:cubicBezTo>
                  <a:cubicBezTo>
                    <a:pt x="0" y="538"/>
                    <a:pt x="0" y="538"/>
                    <a:pt x="0" y="538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/>
            <p:cNvSpPr/>
            <p:nvPr/>
          </p:nvSpPr>
          <p:spPr bwMode="auto">
            <a:xfrm>
              <a:off x="1112838" y="1898650"/>
              <a:ext cx="382588" cy="257175"/>
            </a:xfrm>
            <a:custGeom>
              <a:avLst/>
              <a:gdLst/>
              <a:ahLst/>
              <a:cxnLst/>
              <a:rect l="0" t="0" r="r" b="b"/>
              <a:pathLst>
                <a:path w="799" h="538">
                  <a:moveTo>
                    <a:pt x="0" y="12"/>
                  </a:moveTo>
                  <a:cubicBezTo>
                    <a:pt x="78" y="12"/>
                    <a:pt x="78" y="12"/>
                    <a:pt x="78" y="12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113" y="48"/>
                    <a:pt x="160" y="0"/>
                    <a:pt x="249" y="0"/>
                  </a:cubicBezTo>
                  <a:cubicBezTo>
                    <a:pt x="334" y="0"/>
                    <a:pt x="389" y="46"/>
                    <a:pt x="418" y="105"/>
                  </a:cubicBezTo>
                  <a:cubicBezTo>
                    <a:pt x="455" y="47"/>
                    <a:pt x="511" y="0"/>
                    <a:pt x="603" y="0"/>
                  </a:cubicBezTo>
                  <a:cubicBezTo>
                    <a:pt x="724" y="0"/>
                    <a:pt x="799" y="82"/>
                    <a:pt x="799" y="212"/>
                  </a:cubicBezTo>
                  <a:cubicBezTo>
                    <a:pt x="799" y="538"/>
                    <a:pt x="799" y="538"/>
                    <a:pt x="799" y="538"/>
                  </a:cubicBezTo>
                  <a:cubicBezTo>
                    <a:pt x="720" y="538"/>
                    <a:pt x="720" y="538"/>
                    <a:pt x="720" y="538"/>
                  </a:cubicBezTo>
                  <a:cubicBezTo>
                    <a:pt x="720" y="230"/>
                    <a:pt x="720" y="230"/>
                    <a:pt x="720" y="230"/>
                  </a:cubicBezTo>
                  <a:cubicBezTo>
                    <a:pt x="720" y="129"/>
                    <a:pt x="669" y="72"/>
                    <a:pt x="584" y="72"/>
                  </a:cubicBezTo>
                  <a:cubicBezTo>
                    <a:pt x="504" y="72"/>
                    <a:pt x="439" y="131"/>
                    <a:pt x="439" y="235"/>
                  </a:cubicBezTo>
                  <a:cubicBezTo>
                    <a:pt x="439" y="538"/>
                    <a:pt x="439" y="538"/>
                    <a:pt x="439" y="538"/>
                  </a:cubicBezTo>
                  <a:cubicBezTo>
                    <a:pt x="361" y="538"/>
                    <a:pt x="361" y="538"/>
                    <a:pt x="361" y="538"/>
                  </a:cubicBezTo>
                  <a:cubicBezTo>
                    <a:pt x="361" y="228"/>
                    <a:pt x="361" y="228"/>
                    <a:pt x="361" y="228"/>
                  </a:cubicBezTo>
                  <a:cubicBezTo>
                    <a:pt x="361" y="130"/>
                    <a:pt x="309" y="72"/>
                    <a:pt x="225" y="72"/>
                  </a:cubicBezTo>
                  <a:cubicBezTo>
                    <a:pt x="142" y="72"/>
                    <a:pt x="78" y="141"/>
                    <a:pt x="78" y="238"/>
                  </a:cubicBezTo>
                  <a:cubicBezTo>
                    <a:pt x="78" y="538"/>
                    <a:pt x="78" y="538"/>
                    <a:pt x="78" y="538"/>
                  </a:cubicBezTo>
                  <a:cubicBezTo>
                    <a:pt x="0" y="538"/>
                    <a:pt x="0" y="538"/>
                    <a:pt x="0" y="538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/>
            <p:cNvSpPr/>
            <p:nvPr/>
          </p:nvSpPr>
          <p:spPr bwMode="auto">
            <a:xfrm>
              <a:off x="1571625" y="1903413"/>
              <a:ext cx="220663" cy="257175"/>
            </a:xfrm>
            <a:custGeom>
              <a:avLst/>
              <a:gdLst/>
              <a:ahLst/>
              <a:cxnLst/>
              <a:rect l="0" t="0" r="r" b="b"/>
              <a:pathLst>
                <a:path w="460" h="537">
                  <a:moveTo>
                    <a:pt x="0" y="32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307"/>
                    <a:pt x="79" y="307"/>
                    <a:pt x="79" y="307"/>
                  </a:cubicBezTo>
                  <a:cubicBezTo>
                    <a:pt x="79" y="405"/>
                    <a:pt x="132" y="466"/>
                    <a:pt x="225" y="466"/>
                  </a:cubicBezTo>
                  <a:cubicBezTo>
                    <a:pt x="314" y="466"/>
                    <a:pt x="382" y="400"/>
                    <a:pt x="382" y="301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60" y="526"/>
                    <a:pt x="460" y="526"/>
                    <a:pt x="460" y="526"/>
                  </a:cubicBezTo>
                  <a:cubicBezTo>
                    <a:pt x="382" y="526"/>
                    <a:pt x="382" y="526"/>
                    <a:pt x="382" y="526"/>
                  </a:cubicBezTo>
                  <a:cubicBezTo>
                    <a:pt x="382" y="434"/>
                    <a:pt x="382" y="434"/>
                    <a:pt x="382" y="434"/>
                  </a:cubicBezTo>
                  <a:cubicBezTo>
                    <a:pt x="347" y="492"/>
                    <a:pt x="293" y="537"/>
                    <a:pt x="202" y="537"/>
                  </a:cubicBezTo>
                  <a:cubicBezTo>
                    <a:pt x="75" y="537"/>
                    <a:pt x="0" y="452"/>
                    <a:pt x="0" y="3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/>
            <p:cNvSpPr/>
            <p:nvPr/>
          </p:nvSpPr>
          <p:spPr bwMode="auto">
            <a:xfrm>
              <a:off x="1876425" y="1898650"/>
              <a:ext cx="219075" cy="257175"/>
            </a:xfrm>
            <a:custGeom>
              <a:avLst/>
              <a:gdLst/>
              <a:ahLst/>
              <a:cxnLst/>
              <a:rect l="0" t="0" r="r" b="b"/>
              <a:pathLst>
                <a:path w="460" h="538">
                  <a:moveTo>
                    <a:pt x="0" y="12"/>
                  </a:moveTo>
                  <a:cubicBezTo>
                    <a:pt x="79" y="12"/>
                    <a:pt x="79" y="12"/>
                    <a:pt x="79" y="12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113" y="46"/>
                    <a:pt x="168" y="0"/>
                    <a:pt x="259" y="0"/>
                  </a:cubicBezTo>
                  <a:cubicBezTo>
                    <a:pt x="386" y="0"/>
                    <a:pt x="460" y="86"/>
                    <a:pt x="460" y="211"/>
                  </a:cubicBezTo>
                  <a:cubicBezTo>
                    <a:pt x="460" y="538"/>
                    <a:pt x="460" y="538"/>
                    <a:pt x="460" y="538"/>
                  </a:cubicBezTo>
                  <a:cubicBezTo>
                    <a:pt x="382" y="538"/>
                    <a:pt x="382" y="538"/>
                    <a:pt x="382" y="538"/>
                  </a:cubicBezTo>
                  <a:cubicBezTo>
                    <a:pt x="382" y="230"/>
                    <a:pt x="382" y="230"/>
                    <a:pt x="382" y="230"/>
                  </a:cubicBezTo>
                  <a:cubicBezTo>
                    <a:pt x="382" y="133"/>
                    <a:pt x="329" y="72"/>
                    <a:pt x="236" y="72"/>
                  </a:cubicBezTo>
                  <a:cubicBezTo>
                    <a:pt x="146" y="72"/>
                    <a:pt x="79" y="138"/>
                    <a:pt x="79" y="237"/>
                  </a:cubicBezTo>
                  <a:cubicBezTo>
                    <a:pt x="79" y="538"/>
                    <a:pt x="79" y="538"/>
                    <a:pt x="79" y="538"/>
                  </a:cubicBezTo>
                  <a:cubicBezTo>
                    <a:pt x="0" y="538"/>
                    <a:pt x="0" y="538"/>
                    <a:pt x="0" y="538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2160588" y="1898650"/>
              <a:ext cx="238125" cy="261938"/>
            </a:xfrm>
            <a:custGeom>
              <a:avLst/>
              <a:gdLst/>
              <a:ahLst/>
              <a:cxnLst/>
              <a:rect l="0" t="0" r="r" b="b"/>
              <a:pathLst>
                <a:path w="498" h="550">
                  <a:moveTo>
                    <a:pt x="0" y="276"/>
                  </a:moveTo>
                  <a:cubicBezTo>
                    <a:pt x="0" y="274"/>
                    <a:pt x="0" y="274"/>
                    <a:pt x="0" y="274"/>
                  </a:cubicBezTo>
                  <a:cubicBezTo>
                    <a:pt x="0" y="123"/>
                    <a:pt x="107" y="0"/>
                    <a:pt x="253" y="0"/>
                  </a:cubicBezTo>
                  <a:cubicBezTo>
                    <a:pt x="408" y="0"/>
                    <a:pt x="498" y="125"/>
                    <a:pt x="498" y="278"/>
                  </a:cubicBezTo>
                  <a:cubicBezTo>
                    <a:pt x="498" y="289"/>
                    <a:pt x="498" y="295"/>
                    <a:pt x="497" y="304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91" y="418"/>
                    <a:pt x="171" y="482"/>
                    <a:pt x="265" y="482"/>
                  </a:cubicBezTo>
                  <a:cubicBezTo>
                    <a:pt x="337" y="482"/>
                    <a:pt x="388" y="453"/>
                    <a:pt x="431" y="408"/>
                  </a:cubicBezTo>
                  <a:cubicBezTo>
                    <a:pt x="480" y="452"/>
                    <a:pt x="480" y="452"/>
                    <a:pt x="480" y="452"/>
                  </a:cubicBezTo>
                  <a:cubicBezTo>
                    <a:pt x="427" y="511"/>
                    <a:pt x="363" y="550"/>
                    <a:pt x="263" y="550"/>
                  </a:cubicBezTo>
                  <a:cubicBezTo>
                    <a:pt x="118" y="550"/>
                    <a:pt x="0" y="439"/>
                    <a:pt x="0" y="276"/>
                  </a:cubicBezTo>
                  <a:close/>
                  <a:moveTo>
                    <a:pt x="419" y="246"/>
                  </a:moveTo>
                  <a:cubicBezTo>
                    <a:pt x="410" y="150"/>
                    <a:pt x="355" y="67"/>
                    <a:pt x="250" y="67"/>
                  </a:cubicBezTo>
                  <a:cubicBezTo>
                    <a:pt x="159" y="67"/>
                    <a:pt x="90" y="143"/>
                    <a:pt x="79" y="246"/>
                  </a:cubicBezTo>
                  <a:lnTo>
                    <a:pt x="419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/>
            <p:cNvSpPr/>
            <p:nvPr/>
          </p:nvSpPr>
          <p:spPr bwMode="auto">
            <a:xfrm>
              <a:off x="2463800" y="1897063"/>
              <a:ext cx="141288" cy="258763"/>
            </a:xfrm>
            <a:custGeom>
              <a:avLst/>
              <a:gdLst/>
              <a:ahLst/>
              <a:cxnLst/>
              <a:rect l="0" t="0" r="r" b="b"/>
              <a:pathLst>
                <a:path w="294" h="540">
                  <a:moveTo>
                    <a:pt x="0" y="14"/>
                  </a:moveTo>
                  <a:cubicBezTo>
                    <a:pt x="79" y="14"/>
                    <a:pt x="79" y="14"/>
                    <a:pt x="79" y="14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118" y="63"/>
                    <a:pt x="194" y="0"/>
                    <a:pt x="294" y="4"/>
                  </a:cubicBezTo>
                  <a:cubicBezTo>
                    <a:pt x="294" y="89"/>
                    <a:pt x="294" y="89"/>
                    <a:pt x="294" y="89"/>
                  </a:cubicBezTo>
                  <a:cubicBezTo>
                    <a:pt x="288" y="89"/>
                    <a:pt x="288" y="89"/>
                    <a:pt x="288" y="89"/>
                  </a:cubicBezTo>
                  <a:cubicBezTo>
                    <a:pt x="173" y="89"/>
                    <a:pt x="79" y="171"/>
                    <a:pt x="79" y="330"/>
                  </a:cubicBezTo>
                  <a:cubicBezTo>
                    <a:pt x="79" y="540"/>
                    <a:pt x="79" y="540"/>
                    <a:pt x="79" y="540"/>
                  </a:cubicBezTo>
                  <a:cubicBezTo>
                    <a:pt x="0" y="540"/>
                    <a:pt x="0" y="540"/>
                    <a:pt x="0" y="54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/>
            <p:cNvSpPr/>
            <p:nvPr/>
          </p:nvSpPr>
          <p:spPr bwMode="auto">
            <a:xfrm>
              <a:off x="2660650" y="1898650"/>
              <a:ext cx="220663" cy="257175"/>
            </a:xfrm>
            <a:custGeom>
              <a:avLst/>
              <a:gdLst/>
              <a:ahLst/>
              <a:cxnLst/>
              <a:rect l="0" t="0" r="r" b="b"/>
              <a:pathLst>
                <a:path w="460" h="538">
                  <a:moveTo>
                    <a:pt x="0" y="12"/>
                  </a:moveTo>
                  <a:cubicBezTo>
                    <a:pt x="78" y="12"/>
                    <a:pt x="78" y="12"/>
                    <a:pt x="78" y="12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113" y="46"/>
                    <a:pt x="168" y="0"/>
                    <a:pt x="259" y="0"/>
                  </a:cubicBezTo>
                  <a:cubicBezTo>
                    <a:pt x="386" y="0"/>
                    <a:pt x="460" y="86"/>
                    <a:pt x="460" y="211"/>
                  </a:cubicBezTo>
                  <a:cubicBezTo>
                    <a:pt x="460" y="538"/>
                    <a:pt x="460" y="538"/>
                    <a:pt x="460" y="538"/>
                  </a:cubicBezTo>
                  <a:cubicBezTo>
                    <a:pt x="382" y="538"/>
                    <a:pt x="382" y="538"/>
                    <a:pt x="382" y="538"/>
                  </a:cubicBezTo>
                  <a:cubicBezTo>
                    <a:pt x="382" y="230"/>
                    <a:pt x="382" y="230"/>
                    <a:pt x="382" y="230"/>
                  </a:cubicBezTo>
                  <a:cubicBezTo>
                    <a:pt x="382" y="133"/>
                    <a:pt x="329" y="72"/>
                    <a:pt x="236" y="72"/>
                  </a:cubicBezTo>
                  <a:cubicBezTo>
                    <a:pt x="146" y="72"/>
                    <a:pt x="78" y="138"/>
                    <a:pt x="78" y="237"/>
                  </a:cubicBezTo>
                  <a:cubicBezTo>
                    <a:pt x="78" y="538"/>
                    <a:pt x="78" y="538"/>
                    <a:pt x="78" y="538"/>
                  </a:cubicBezTo>
                  <a:cubicBezTo>
                    <a:pt x="0" y="538"/>
                    <a:pt x="0" y="538"/>
                    <a:pt x="0" y="538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2946400" y="1898650"/>
              <a:ext cx="238125" cy="261938"/>
            </a:xfrm>
            <a:custGeom>
              <a:avLst/>
              <a:gdLst/>
              <a:ahLst/>
              <a:cxnLst/>
              <a:rect l="0" t="0" r="r" b="b"/>
              <a:pathLst>
                <a:path w="498" h="550">
                  <a:moveTo>
                    <a:pt x="0" y="276"/>
                  </a:moveTo>
                  <a:cubicBezTo>
                    <a:pt x="0" y="274"/>
                    <a:pt x="0" y="274"/>
                    <a:pt x="0" y="274"/>
                  </a:cubicBezTo>
                  <a:cubicBezTo>
                    <a:pt x="0" y="123"/>
                    <a:pt x="107" y="0"/>
                    <a:pt x="252" y="0"/>
                  </a:cubicBezTo>
                  <a:cubicBezTo>
                    <a:pt x="408" y="0"/>
                    <a:pt x="498" y="125"/>
                    <a:pt x="498" y="278"/>
                  </a:cubicBezTo>
                  <a:cubicBezTo>
                    <a:pt x="498" y="289"/>
                    <a:pt x="498" y="295"/>
                    <a:pt x="497" y="304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91" y="418"/>
                    <a:pt x="171" y="482"/>
                    <a:pt x="265" y="482"/>
                  </a:cubicBezTo>
                  <a:cubicBezTo>
                    <a:pt x="337" y="482"/>
                    <a:pt x="388" y="453"/>
                    <a:pt x="431" y="408"/>
                  </a:cubicBezTo>
                  <a:cubicBezTo>
                    <a:pt x="480" y="452"/>
                    <a:pt x="480" y="452"/>
                    <a:pt x="480" y="452"/>
                  </a:cubicBezTo>
                  <a:cubicBezTo>
                    <a:pt x="427" y="511"/>
                    <a:pt x="363" y="550"/>
                    <a:pt x="263" y="550"/>
                  </a:cubicBezTo>
                  <a:cubicBezTo>
                    <a:pt x="118" y="550"/>
                    <a:pt x="0" y="439"/>
                    <a:pt x="0" y="276"/>
                  </a:cubicBezTo>
                  <a:close/>
                  <a:moveTo>
                    <a:pt x="419" y="246"/>
                  </a:moveTo>
                  <a:cubicBezTo>
                    <a:pt x="410" y="150"/>
                    <a:pt x="355" y="67"/>
                    <a:pt x="250" y="67"/>
                  </a:cubicBezTo>
                  <a:cubicBezTo>
                    <a:pt x="159" y="67"/>
                    <a:pt x="90" y="143"/>
                    <a:pt x="79" y="246"/>
                  </a:cubicBezTo>
                  <a:lnTo>
                    <a:pt x="419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/>
            <p:cNvSpPr/>
            <p:nvPr/>
          </p:nvSpPr>
          <p:spPr bwMode="auto">
            <a:xfrm>
              <a:off x="3228975" y="1898650"/>
              <a:ext cx="193675" cy="261938"/>
            </a:xfrm>
            <a:custGeom>
              <a:avLst/>
              <a:gdLst/>
              <a:ahLst/>
              <a:cxnLst/>
              <a:rect l="0" t="0" r="r" b="b"/>
              <a:pathLst>
                <a:path w="405" h="546">
                  <a:moveTo>
                    <a:pt x="0" y="469"/>
                  </a:moveTo>
                  <a:cubicBezTo>
                    <a:pt x="39" y="413"/>
                    <a:pt x="39" y="413"/>
                    <a:pt x="39" y="413"/>
                  </a:cubicBezTo>
                  <a:cubicBezTo>
                    <a:pt x="96" y="456"/>
                    <a:pt x="160" y="480"/>
                    <a:pt x="222" y="480"/>
                  </a:cubicBezTo>
                  <a:cubicBezTo>
                    <a:pt x="285" y="480"/>
                    <a:pt x="331" y="448"/>
                    <a:pt x="331" y="397"/>
                  </a:cubicBezTo>
                  <a:cubicBezTo>
                    <a:pt x="331" y="395"/>
                    <a:pt x="331" y="395"/>
                    <a:pt x="331" y="395"/>
                  </a:cubicBezTo>
                  <a:cubicBezTo>
                    <a:pt x="331" y="342"/>
                    <a:pt x="269" y="321"/>
                    <a:pt x="199" y="302"/>
                  </a:cubicBezTo>
                  <a:cubicBezTo>
                    <a:pt x="117" y="278"/>
                    <a:pt x="25" y="250"/>
                    <a:pt x="25" y="153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60"/>
                    <a:pt x="101" y="0"/>
                    <a:pt x="204" y="0"/>
                  </a:cubicBezTo>
                  <a:cubicBezTo>
                    <a:pt x="269" y="0"/>
                    <a:pt x="340" y="23"/>
                    <a:pt x="394" y="58"/>
                  </a:cubicBezTo>
                  <a:cubicBezTo>
                    <a:pt x="358" y="117"/>
                    <a:pt x="358" y="117"/>
                    <a:pt x="358" y="117"/>
                  </a:cubicBezTo>
                  <a:cubicBezTo>
                    <a:pt x="309" y="86"/>
                    <a:pt x="253" y="67"/>
                    <a:pt x="202" y="67"/>
                  </a:cubicBezTo>
                  <a:cubicBezTo>
                    <a:pt x="140" y="67"/>
                    <a:pt x="101" y="99"/>
                    <a:pt x="101" y="143"/>
                  </a:cubicBezTo>
                  <a:cubicBezTo>
                    <a:pt x="101" y="145"/>
                    <a:pt x="101" y="145"/>
                    <a:pt x="101" y="145"/>
                  </a:cubicBezTo>
                  <a:cubicBezTo>
                    <a:pt x="101" y="195"/>
                    <a:pt x="166" y="214"/>
                    <a:pt x="236" y="236"/>
                  </a:cubicBezTo>
                  <a:cubicBezTo>
                    <a:pt x="317" y="260"/>
                    <a:pt x="405" y="292"/>
                    <a:pt x="405" y="386"/>
                  </a:cubicBezTo>
                  <a:cubicBezTo>
                    <a:pt x="405" y="388"/>
                    <a:pt x="405" y="388"/>
                    <a:pt x="405" y="388"/>
                  </a:cubicBezTo>
                  <a:cubicBezTo>
                    <a:pt x="405" y="488"/>
                    <a:pt x="323" y="546"/>
                    <a:pt x="218" y="546"/>
                  </a:cubicBezTo>
                  <a:cubicBezTo>
                    <a:pt x="142" y="546"/>
                    <a:pt x="59" y="517"/>
                    <a:pt x="0" y="4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3638550" y="1806575"/>
              <a:ext cx="42863" cy="349250"/>
            </a:xfrm>
            <a:custGeom>
              <a:avLst/>
              <a:gdLst/>
              <a:ahLst/>
              <a:cxnLst/>
              <a:rect l="0" t="0" r="r" b="b"/>
              <a:pathLst>
                <a:path w="27" h="220">
                  <a:moveTo>
                    <a:pt x="0" y="0"/>
                  </a:moveTo>
                  <a:lnTo>
                    <a:pt x="27" y="0"/>
                  </a:lnTo>
                  <a:lnTo>
                    <a:pt x="27" y="26"/>
                  </a:lnTo>
                  <a:lnTo>
                    <a:pt x="0" y="26"/>
                  </a:lnTo>
                  <a:lnTo>
                    <a:pt x="0" y="0"/>
                  </a:lnTo>
                  <a:close/>
                  <a:moveTo>
                    <a:pt x="2" y="61"/>
                  </a:moveTo>
                  <a:lnTo>
                    <a:pt x="25" y="61"/>
                  </a:lnTo>
                  <a:lnTo>
                    <a:pt x="25" y="220"/>
                  </a:lnTo>
                  <a:lnTo>
                    <a:pt x="2" y="220"/>
                  </a:lnTo>
                  <a:lnTo>
                    <a:pt x="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/>
            <p:cNvSpPr/>
            <p:nvPr/>
          </p:nvSpPr>
          <p:spPr bwMode="auto">
            <a:xfrm>
              <a:off x="3743325" y="1827213"/>
              <a:ext cx="152400" cy="331788"/>
            </a:xfrm>
            <a:custGeom>
              <a:avLst/>
              <a:gdLst/>
              <a:ahLst/>
              <a:cxnLst/>
              <a:rect l="0" t="0" r="r" b="b"/>
              <a:pathLst>
                <a:path w="319" h="694">
                  <a:moveTo>
                    <a:pt x="74" y="546"/>
                  </a:moveTo>
                  <a:cubicBezTo>
                    <a:pt x="74" y="228"/>
                    <a:pt x="74" y="228"/>
                    <a:pt x="74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159"/>
                    <a:pt x="152" y="159"/>
                    <a:pt x="152" y="159"/>
                  </a:cubicBezTo>
                  <a:cubicBezTo>
                    <a:pt x="319" y="159"/>
                    <a:pt x="319" y="159"/>
                    <a:pt x="319" y="159"/>
                  </a:cubicBezTo>
                  <a:cubicBezTo>
                    <a:pt x="319" y="228"/>
                    <a:pt x="319" y="228"/>
                    <a:pt x="319" y="228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535"/>
                    <a:pt x="152" y="535"/>
                    <a:pt x="152" y="535"/>
                  </a:cubicBezTo>
                  <a:cubicBezTo>
                    <a:pt x="152" y="600"/>
                    <a:pt x="188" y="623"/>
                    <a:pt x="241" y="623"/>
                  </a:cubicBezTo>
                  <a:cubicBezTo>
                    <a:pt x="267" y="623"/>
                    <a:pt x="290" y="618"/>
                    <a:pt x="317" y="605"/>
                  </a:cubicBezTo>
                  <a:cubicBezTo>
                    <a:pt x="317" y="672"/>
                    <a:pt x="317" y="672"/>
                    <a:pt x="317" y="672"/>
                  </a:cubicBezTo>
                  <a:cubicBezTo>
                    <a:pt x="290" y="686"/>
                    <a:pt x="260" y="694"/>
                    <a:pt x="222" y="694"/>
                  </a:cubicBezTo>
                  <a:cubicBezTo>
                    <a:pt x="138" y="694"/>
                    <a:pt x="74" y="653"/>
                    <a:pt x="74" y="5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3952875" y="1989138"/>
              <a:ext cx="134938" cy="396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3" name="Freeform 27"/>
            <p:cNvSpPr/>
            <p:nvPr/>
          </p:nvSpPr>
          <p:spPr bwMode="auto">
            <a:xfrm>
              <a:off x="4140200" y="1797050"/>
              <a:ext cx="152400" cy="358775"/>
            </a:xfrm>
            <a:custGeom>
              <a:avLst/>
              <a:gdLst/>
              <a:ahLst/>
              <a:cxnLst/>
              <a:rect l="0" t="0" r="r" b="b"/>
              <a:pathLst>
                <a:path w="318" h="748">
                  <a:moveTo>
                    <a:pt x="73" y="291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73" y="223"/>
                    <a:pt x="73" y="223"/>
                    <a:pt x="73" y="223"/>
                  </a:cubicBezTo>
                  <a:cubicBezTo>
                    <a:pt x="73" y="177"/>
                    <a:pt x="73" y="177"/>
                    <a:pt x="73" y="177"/>
                  </a:cubicBezTo>
                  <a:cubicBezTo>
                    <a:pt x="73" y="117"/>
                    <a:pt x="89" y="71"/>
                    <a:pt x="119" y="41"/>
                  </a:cubicBezTo>
                  <a:cubicBezTo>
                    <a:pt x="145" y="15"/>
                    <a:pt x="184" y="0"/>
                    <a:pt x="232" y="0"/>
                  </a:cubicBezTo>
                  <a:cubicBezTo>
                    <a:pt x="268" y="0"/>
                    <a:pt x="293" y="5"/>
                    <a:pt x="318" y="1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290" y="74"/>
                    <a:pt x="268" y="69"/>
                    <a:pt x="242" y="69"/>
                  </a:cubicBezTo>
                  <a:cubicBezTo>
                    <a:pt x="181" y="69"/>
                    <a:pt x="150" y="105"/>
                    <a:pt x="150" y="181"/>
                  </a:cubicBezTo>
                  <a:cubicBezTo>
                    <a:pt x="150" y="224"/>
                    <a:pt x="150" y="224"/>
                    <a:pt x="150" y="224"/>
                  </a:cubicBezTo>
                  <a:cubicBezTo>
                    <a:pt x="317" y="224"/>
                    <a:pt x="317" y="224"/>
                    <a:pt x="317" y="224"/>
                  </a:cubicBezTo>
                  <a:cubicBezTo>
                    <a:pt x="317" y="291"/>
                    <a:pt x="317" y="291"/>
                    <a:pt x="317" y="291"/>
                  </a:cubicBezTo>
                  <a:cubicBezTo>
                    <a:pt x="151" y="291"/>
                    <a:pt x="151" y="291"/>
                    <a:pt x="151" y="291"/>
                  </a:cubicBezTo>
                  <a:cubicBezTo>
                    <a:pt x="151" y="748"/>
                    <a:pt x="151" y="748"/>
                    <a:pt x="151" y="748"/>
                  </a:cubicBezTo>
                  <a:cubicBezTo>
                    <a:pt x="73" y="748"/>
                    <a:pt x="73" y="748"/>
                    <a:pt x="73" y="748"/>
                  </a:cubicBezTo>
                  <a:lnTo>
                    <a:pt x="73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/>
            <p:cNvSpPr>
              <a:spLocks noEditPoints="1"/>
            </p:cNvSpPr>
            <p:nvPr/>
          </p:nvSpPr>
          <p:spPr bwMode="auto">
            <a:xfrm>
              <a:off x="4313238" y="1898650"/>
              <a:ext cx="417513" cy="261938"/>
            </a:xfrm>
            <a:custGeom>
              <a:avLst/>
              <a:gdLst/>
              <a:ahLst/>
              <a:cxnLst/>
              <a:rect l="0" t="0" r="r" b="b"/>
              <a:pathLst>
                <a:path w="874" h="550">
                  <a:moveTo>
                    <a:pt x="0" y="385"/>
                  </a:moveTo>
                  <a:cubicBezTo>
                    <a:pt x="0" y="383"/>
                    <a:pt x="0" y="383"/>
                    <a:pt x="0" y="383"/>
                  </a:cubicBezTo>
                  <a:cubicBezTo>
                    <a:pt x="0" y="272"/>
                    <a:pt x="92" y="213"/>
                    <a:pt x="221" y="213"/>
                  </a:cubicBezTo>
                  <a:cubicBezTo>
                    <a:pt x="285" y="213"/>
                    <a:pt x="330" y="222"/>
                    <a:pt x="377" y="236"/>
                  </a:cubicBezTo>
                  <a:cubicBezTo>
                    <a:pt x="377" y="217"/>
                    <a:pt x="377" y="217"/>
                    <a:pt x="377" y="217"/>
                  </a:cubicBezTo>
                  <a:cubicBezTo>
                    <a:pt x="377" y="123"/>
                    <a:pt x="322" y="74"/>
                    <a:pt x="225" y="74"/>
                  </a:cubicBezTo>
                  <a:cubicBezTo>
                    <a:pt x="165" y="74"/>
                    <a:pt x="119" y="90"/>
                    <a:pt x="70" y="112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105" y="22"/>
                    <a:pt x="158" y="4"/>
                    <a:pt x="233" y="4"/>
                  </a:cubicBezTo>
                  <a:cubicBezTo>
                    <a:pt x="333" y="4"/>
                    <a:pt x="400" y="42"/>
                    <a:pt x="427" y="117"/>
                  </a:cubicBezTo>
                  <a:cubicBezTo>
                    <a:pt x="469" y="46"/>
                    <a:pt x="542" y="0"/>
                    <a:pt x="629" y="0"/>
                  </a:cubicBezTo>
                  <a:cubicBezTo>
                    <a:pt x="783" y="0"/>
                    <a:pt x="874" y="125"/>
                    <a:pt x="874" y="278"/>
                  </a:cubicBezTo>
                  <a:cubicBezTo>
                    <a:pt x="874" y="289"/>
                    <a:pt x="873" y="295"/>
                    <a:pt x="872" y="304"/>
                  </a:cubicBezTo>
                  <a:cubicBezTo>
                    <a:pt x="455" y="304"/>
                    <a:pt x="455" y="304"/>
                    <a:pt x="455" y="304"/>
                  </a:cubicBezTo>
                  <a:cubicBezTo>
                    <a:pt x="466" y="418"/>
                    <a:pt x="547" y="482"/>
                    <a:pt x="640" y="482"/>
                  </a:cubicBezTo>
                  <a:cubicBezTo>
                    <a:pt x="713" y="482"/>
                    <a:pt x="763" y="453"/>
                    <a:pt x="806" y="408"/>
                  </a:cubicBezTo>
                  <a:cubicBezTo>
                    <a:pt x="855" y="452"/>
                    <a:pt x="855" y="452"/>
                    <a:pt x="855" y="452"/>
                  </a:cubicBezTo>
                  <a:cubicBezTo>
                    <a:pt x="803" y="511"/>
                    <a:pt x="738" y="550"/>
                    <a:pt x="638" y="550"/>
                  </a:cubicBezTo>
                  <a:cubicBezTo>
                    <a:pt x="553" y="550"/>
                    <a:pt x="476" y="511"/>
                    <a:pt x="429" y="444"/>
                  </a:cubicBezTo>
                  <a:cubicBezTo>
                    <a:pt x="373" y="502"/>
                    <a:pt x="296" y="549"/>
                    <a:pt x="199" y="549"/>
                  </a:cubicBezTo>
                  <a:cubicBezTo>
                    <a:pt x="97" y="549"/>
                    <a:pt x="0" y="493"/>
                    <a:pt x="0" y="385"/>
                  </a:cubicBezTo>
                  <a:close/>
                  <a:moveTo>
                    <a:pt x="397" y="392"/>
                  </a:moveTo>
                  <a:cubicBezTo>
                    <a:pt x="385" y="362"/>
                    <a:pt x="378" y="329"/>
                    <a:pt x="376" y="293"/>
                  </a:cubicBezTo>
                  <a:cubicBezTo>
                    <a:pt x="337" y="282"/>
                    <a:pt x="287" y="271"/>
                    <a:pt x="229" y="271"/>
                  </a:cubicBezTo>
                  <a:cubicBezTo>
                    <a:pt x="133" y="271"/>
                    <a:pt x="79" y="314"/>
                    <a:pt x="79" y="380"/>
                  </a:cubicBezTo>
                  <a:cubicBezTo>
                    <a:pt x="79" y="382"/>
                    <a:pt x="79" y="382"/>
                    <a:pt x="79" y="382"/>
                  </a:cubicBezTo>
                  <a:cubicBezTo>
                    <a:pt x="79" y="447"/>
                    <a:pt x="138" y="486"/>
                    <a:pt x="208" y="486"/>
                  </a:cubicBezTo>
                  <a:cubicBezTo>
                    <a:pt x="285" y="486"/>
                    <a:pt x="348" y="447"/>
                    <a:pt x="397" y="392"/>
                  </a:cubicBezTo>
                  <a:close/>
                  <a:moveTo>
                    <a:pt x="794" y="246"/>
                  </a:moveTo>
                  <a:cubicBezTo>
                    <a:pt x="785" y="150"/>
                    <a:pt x="730" y="67"/>
                    <a:pt x="627" y="67"/>
                  </a:cubicBezTo>
                  <a:cubicBezTo>
                    <a:pt x="534" y="67"/>
                    <a:pt x="465" y="143"/>
                    <a:pt x="454" y="246"/>
                  </a:cubicBezTo>
                  <a:lnTo>
                    <a:pt x="794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4800600" y="1800225"/>
              <a:ext cx="36513" cy="355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4927600" y="1800225"/>
              <a:ext cx="38100" cy="355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5037138" y="1898650"/>
              <a:ext cx="238125" cy="261938"/>
            </a:xfrm>
            <a:custGeom>
              <a:avLst/>
              <a:gdLst/>
              <a:ahLst/>
              <a:cxnLst/>
              <a:rect l="0" t="0" r="r" b="b"/>
              <a:pathLst>
                <a:path w="498" h="550">
                  <a:moveTo>
                    <a:pt x="0" y="276"/>
                  </a:moveTo>
                  <a:cubicBezTo>
                    <a:pt x="0" y="274"/>
                    <a:pt x="0" y="274"/>
                    <a:pt x="0" y="274"/>
                  </a:cubicBezTo>
                  <a:cubicBezTo>
                    <a:pt x="0" y="123"/>
                    <a:pt x="107" y="0"/>
                    <a:pt x="252" y="0"/>
                  </a:cubicBezTo>
                  <a:cubicBezTo>
                    <a:pt x="408" y="0"/>
                    <a:pt x="498" y="125"/>
                    <a:pt x="498" y="278"/>
                  </a:cubicBezTo>
                  <a:cubicBezTo>
                    <a:pt x="498" y="289"/>
                    <a:pt x="498" y="295"/>
                    <a:pt x="497" y="304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90" y="418"/>
                    <a:pt x="171" y="482"/>
                    <a:pt x="264" y="482"/>
                  </a:cubicBezTo>
                  <a:cubicBezTo>
                    <a:pt x="337" y="482"/>
                    <a:pt x="388" y="453"/>
                    <a:pt x="430" y="40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26" y="511"/>
                    <a:pt x="362" y="550"/>
                    <a:pt x="262" y="550"/>
                  </a:cubicBezTo>
                  <a:cubicBezTo>
                    <a:pt x="118" y="550"/>
                    <a:pt x="0" y="439"/>
                    <a:pt x="0" y="276"/>
                  </a:cubicBezTo>
                  <a:close/>
                  <a:moveTo>
                    <a:pt x="418" y="246"/>
                  </a:moveTo>
                  <a:cubicBezTo>
                    <a:pt x="410" y="150"/>
                    <a:pt x="355" y="67"/>
                    <a:pt x="250" y="67"/>
                  </a:cubicBezTo>
                  <a:cubicBezTo>
                    <a:pt x="158" y="67"/>
                    <a:pt x="89" y="143"/>
                    <a:pt x="79" y="246"/>
                  </a:cubicBezTo>
                  <a:lnTo>
                    <a:pt x="418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/>
            <p:cNvSpPr/>
            <p:nvPr/>
          </p:nvSpPr>
          <p:spPr bwMode="auto">
            <a:xfrm>
              <a:off x="5319713" y="1898650"/>
              <a:ext cx="193675" cy="261938"/>
            </a:xfrm>
            <a:custGeom>
              <a:avLst/>
              <a:gdLst/>
              <a:ahLst/>
              <a:cxnLst/>
              <a:rect l="0" t="0" r="r" b="b"/>
              <a:pathLst>
                <a:path w="406" h="546">
                  <a:moveTo>
                    <a:pt x="0" y="469"/>
                  </a:moveTo>
                  <a:cubicBezTo>
                    <a:pt x="40" y="413"/>
                    <a:pt x="40" y="413"/>
                    <a:pt x="40" y="413"/>
                  </a:cubicBezTo>
                  <a:cubicBezTo>
                    <a:pt x="97" y="456"/>
                    <a:pt x="160" y="480"/>
                    <a:pt x="222" y="480"/>
                  </a:cubicBezTo>
                  <a:cubicBezTo>
                    <a:pt x="286" y="480"/>
                    <a:pt x="331" y="448"/>
                    <a:pt x="331" y="397"/>
                  </a:cubicBezTo>
                  <a:cubicBezTo>
                    <a:pt x="331" y="395"/>
                    <a:pt x="331" y="395"/>
                    <a:pt x="331" y="395"/>
                  </a:cubicBezTo>
                  <a:cubicBezTo>
                    <a:pt x="331" y="342"/>
                    <a:pt x="269" y="321"/>
                    <a:pt x="200" y="302"/>
                  </a:cubicBezTo>
                  <a:cubicBezTo>
                    <a:pt x="118" y="278"/>
                    <a:pt x="26" y="250"/>
                    <a:pt x="26" y="153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60"/>
                    <a:pt x="101" y="0"/>
                    <a:pt x="205" y="0"/>
                  </a:cubicBezTo>
                  <a:cubicBezTo>
                    <a:pt x="269" y="0"/>
                    <a:pt x="341" y="23"/>
                    <a:pt x="395" y="58"/>
                  </a:cubicBezTo>
                  <a:cubicBezTo>
                    <a:pt x="359" y="117"/>
                    <a:pt x="359" y="117"/>
                    <a:pt x="359" y="117"/>
                  </a:cubicBezTo>
                  <a:cubicBezTo>
                    <a:pt x="310" y="86"/>
                    <a:pt x="254" y="67"/>
                    <a:pt x="203" y="67"/>
                  </a:cubicBezTo>
                  <a:cubicBezTo>
                    <a:pt x="141" y="67"/>
                    <a:pt x="101" y="99"/>
                    <a:pt x="101" y="143"/>
                  </a:cubicBezTo>
                  <a:cubicBezTo>
                    <a:pt x="101" y="145"/>
                    <a:pt x="101" y="145"/>
                    <a:pt x="101" y="145"/>
                  </a:cubicBezTo>
                  <a:cubicBezTo>
                    <a:pt x="101" y="195"/>
                    <a:pt x="166" y="214"/>
                    <a:pt x="237" y="236"/>
                  </a:cubicBezTo>
                  <a:cubicBezTo>
                    <a:pt x="318" y="260"/>
                    <a:pt x="406" y="292"/>
                    <a:pt x="406" y="386"/>
                  </a:cubicBezTo>
                  <a:cubicBezTo>
                    <a:pt x="406" y="388"/>
                    <a:pt x="406" y="388"/>
                    <a:pt x="406" y="388"/>
                  </a:cubicBezTo>
                  <a:cubicBezTo>
                    <a:pt x="406" y="488"/>
                    <a:pt x="323" y="546"/>
                    <a:pt x="218" y="546"/>
                  </a:cubicBezTo>
                  <a:cubicBezTo>
                    <a:pt x="143" y="546"/>
                    <a:pt x="59" y="517"/>
                    <a:pt x="0" y="4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3"/>
            <p:cNvSpPr/>
            <p:nvPr/>
          </p:nvSpPr>
          <p:spPr bwMode="auto">
            <a:xfrm>
              <a:off x="5557838" y="1898650"/>
              <a:ext cx="193675" cy="261938"/>
            </a:xfrm>
            <a:custGeom>
              <a:avLst/>
              <a:gdLst/>
              <a:ahLst/>
              <a:cxnLst/>
              <a:rect l="0" t="0" r="r" b="b"/>
              <a:pathLst>
                <a:path w="406" h="546">
                  <a:moveTo>
                    <a:pt x="0" y="469"/>
                  </a:moveTo>
                  <a:cubicBezTo>
                    <a:pt x="40" y="413"/>
                    <a:pt x="40" y="413"/>
                    <a:pt x="40" y="413"/>
                  </a:cubicBezTo>
                  <a:cubicBezTo>
                    <a:pt x="97" y="456"/>
                    <a:pt x="160" y="480"/>
                    <a:pt x="223" y="480"/>
                  </a:cubicBezTo>
                  <a:cubicBezTo>
                    <a:pt x="286" y="480"/>
                    <a:pt x="332" y="448"/>
                    <a:pt x="332" y="397"/>
                  </a:cubicBezTo>
                  <a:cubicBezTo>
                    <a:pt x="332" y="395"/>
                    <a:pt x="332" y="395"/>
                    <a:pt x="332" y="395"/>
                  </a:cubicBezTo>
                  <a:cubicBezTo>
                    <a:pt x="332" y="342"/>
                    <a:pt x="269" y="321"/>
                    <a:pt x="200" y="302"/>
                  </a:cubicBezTo>
                  <a:cubicBezTo>
                    <a:pt x="118" y="278"/>
                    <a:pt x="26" y="250"/>
                    <a:pt x="26" y="153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60"/>
                    <a:pt x="101" y="0"/>
                    <a:pt x="205" y="0"/>
                  </a:cubicBezTo>
                  <a:cubicBezTo>
                    <a:pt x="269" y="0"/>
                    <a:pt x="341" y="23"/>
                    <a:pt x="395" y="58"/>
                  </a:cubicBezTo>
                  <a:cubicBezTo>
                    <a:pt x="359" y="117"/>
                    <a:pt x="359" y="117"/>
                    <a:pt x="359" y="117"/>
                  </a:cubicBezTo>
                  <a:cubicBezTo>
                    <a:pt x="310" y="86"/>
                    <a:pt x="254" y="67"/>
                    <a:pt x="203" y="67"/>
                  </a:cubicBezTo>
                  <a:cubicBezTo>
                    <a:pt x="141" y="67"/>
                    <a:pt x="101" y="99"/>
                    <a:pt x="101" y="143"/>
                  </a:cubicBezTo>
                  <a:cubicBezTo>
                    <a:pt x="101" y="145"/>
                    <a:pt x="101" y="145"/>
                    <a:pt x="101" y="145"/>
                  </a:cubicBezTo>
                  <a:cubicBezTo>
                    <a:pt x="101" y="195"/>
                    <a:pt x="166" y="214"/>
                    <a:pt x="237" y="236"/>
                  </a:cubicBezTo>
                  <a:cubicBezTo>
                    <a:pt x="318" y="260"/>
                    <a:pt x="406" y="292"/>
                    <a:pt x="406" y="386"/>
                  </a:cubicBezTo>
                  <a:cubicBezTo>
                    <a:pt x="406" y="388"/>
                    <a:pt x="406" y="388"/>
                    <a:pt x="406" y="388"/>
                  </a:cubicBezTo>
                  <a:cubicBezTo>
                    <a:pt x="406" y="488"/>
                    <a:pt x="323" y="546"/>
                    <a:pt x="218" y="546"/>
                  </a:cubicBezTo>
                  <a:cubicBezTo>
                    <a:pt x="143" y="546"/>
                    <a:pt x="60" y="517"/>
                    <a:pt x="0" y="4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4"/>
            <p:cNvSpPr/>
            <p:nvPr/>
          </p:nvSpPr>
          <p:spPr bwMode="auto">
            <a:xfrm>
              <a:off x="5821363" y="1800225"/>
              <a:ext cx="223838" cy="355600"/>
            </a:xfrm>
            <a:custGeom>
              <a:avLst/>
              <a:gdLst/>
              <a:ahLst/>
              <a:cxnLst/>
              <a:rect l="0" t="0" r="r" b="b"/>
              <a:pathLst>
                <a:path w="141" h="224">
                  <a:moveTo>
                    <a:pt x="0" y="0"/>
                  </a:moveTo>
                  <a:lnTo>
                    <a:pt x="23" y="0"/>
                  </a:lnTo>
                  <a:lnTo>
                    <a:pt x="23" y="154"/>
                  </a:lnTo>
                  <a:lnTo>
                    <a:pt x="109" y="65"/>
                  </a:lnTo>
                  <a:lnTo>
                    <a:pt x="138" y="65"/>
                  </a:lnTo>
                  <a:lnTo>
                    <a:pt x="72" y="133"/>
                  </a:lnTo>
                  <a:lnTo>
                    <a:pt x="141" y="224"/>
                  </a:lnTo>
                  <a:lnTo>
                    <a:pt x="112" y="224"/>
                  </a:lnTo>
                  <a:lnTo>
                    <a:pt x="56" y="150"/>
                  </a:lnTo>
                  <a:lnTo>
                    <a:pt x="23" y="182"/>
                  </a:lnTo>
                  <a:lnTo>
                    <a:pt x="23" y="224"/>
                  </a:lnTo>
                  <a:lnTo>
                    <a:pt x="0" y="2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6073775" y="1900238"/>
              <a:ext cx="222250" cy="260350"/>
            </a:xfrm>
            <a:custGeom>
              <a:avLst/>
              <a:gdLst/>
              <a:ahLst/>
              <a:cxnLst/>
              <a:rect l="0" t="0" r="r" b="b"/>
              <a:pathLst>
                <a:path w="463" h="545">
                  <a:moveTo>
                    <a:pt x="0" y="381"/>
                  </a:moveTo>
                  <a:cubicBezTo>
                    <a:pt x="0" y="379"/>
                    <a:pt x="0" y="379"/>
                    <a:pt x="0" y="379"/>
                  </a:cubicBezTo>
                  <a:cubicBezTo>
                    <a:pt x="0" y="268"/>
                    <a:pt x="92" y="209"/>
                    <a:pt x="225" y="209"/>
                  </a:cubicBezTo>
                  <a:cubicBezTo>
                    <a:pt x="292" y="209"/>
                    <a:pt x="340" y="218"/>
                    <a:pt x="387" y="232"/>
                  </a:cubicBezTo>
                  <a:cubicBezTo>
                    <a:pt x="387" y="213"/>
                    <a:pt x="387" y="213"/>
                    <a:pt x="387" y="213"/>
                  </a:cubicBezTo>
                  <a:cubicBezTo>
                    <a:pt x="387" y="119"/>
                    <a:pt x="329" y="70"/>
                    <a:pt x="230" y="70"/>
                  </a:cubicBezTo>
                  <a:cubicBezTo>
                    <a:pt x="168" y="70"/>
                    <a:pt x="119" y="86"/>
                    <a:pt x="70" y="108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105" y="18"/>
                    <a:pt x="162" y="0"/>
                    <a:pt x="239" y="0"/>
                  </a:cubicBezTo>
                  <a:cubicBezTo>
                    <a:pt x="313" y="0"/>
                    <a:pt x="370" y="20"/>
                    <a:pt x="409" y="58"/>
                  </a:cubicBezTo>
                  <a:cubicBezTo>
                    <a:pt x="444" y="94"/>
                    <a:pt x="463" y="145"/>
                    <a:pt x="463" y="212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387" y="534"/>
                    <a:pt x="387" y="534"/>
                    <a:pt x="387" y="53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51" y="503"/>
                    <a:pt x="289" y="545"/>
                    <a:pt x="197" y="545"/>
                  </a:cubicBezTo>
                  <a:cubicBezTo>
                    <a:pt x="99" y="545"/>
                    <a:pt x="0" y="489"/>
                    <a:pt x="0" y="381"/>
                  </a:cubicBezTo>
                  <a:close/>
                  <a:moveTo>
                    <a:pt x="388" y="341"/>
                  </a:moveTo>
                  <a:cubicBezTo>
                    <a:pt x="388" y="290"/>
                    <a:pt x="388" y="290"/>
                    <a:pt x="388" y="290"/>
                  </a:cubicBezTo>
                  <a:cubicBezTo>
                    <a:pt x="350" y="278"/>
                    <a:pt x="298" y="267"/>
                    <a:pt x="233" y="267"/>
                  </a:cubicBezTo>
                  <a:cubicBezTo>
                    <a:pt x="135" y="267"/>
                    <a:pt x="80" y="310"/>
                    <a:pt x="80" y="376"/>
                  </a:cubicBezTo>
                  <a:cubicBezTo>
                    <a:pt x="80" y="378"/>
                    <a:pt x="80" y="378"/>
                    <a:pt x="80" y="378"/>
                  </a:cubicBezTo>
                  <a:cubicBezTo>
                    <a:pt x="80" y="445"/>
                    <a:pt x="141" y="483"/>
                    <a:pt x="212" y="483"/>
                  </a:cubicBezTo>
                  <a:cubicBezTo>
                    <a:pt x="309" y="483"/>
                    <a:pt x="388" y="424"/>
                    <a:pt x="388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/>
            <p:cNvSpPr>
              <a:spLocks noEditPoints="1"/>
            </p:cNvSpPr>
            <p:nvPr/>
          </p:nvSpPr>
          <p:spPr bwMode="auto">
            <a:xfrm>
              <a:off x="6375400" y="1800225"/>
              <a:ext cx="254000" cy="360363"/>
            </a:xfrm>
            <a:custGeom>
              <a:avLst/>
              <a:gdLst/>
              <a:ahLst/>
              <a:cxnLst/>
              <a:rect l="0" t="0" r="r" b="b"/>
              <a:pathLst>
                <a:path w="531" h="754">
                  <a:moveTo>
                    <a:pt x="78" y="642"/>
                  </a:moveTo>
                  <a:cubicBezTo>
                    <a:pt x="78" y="743"/>
                    <a:pt x="78" y="743"/>
                    <a:pt x="78" y="743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322"/>
                    <a:pt x="78" y="322"/>
                    <a:pt x="78" y="322"/>
                  </a:cubicBezTo>
                  <a:cubicBezTo>
                    <a:pt x="121" y="259"/>
                    <a:pt x="183" y="205"/>
                    <a:pt x="280" y="205"/>
                  </a:cubicBezTo>
                  <a:cubicBezTo>
                    <a:pt x="406" y="205"/>
                    <a:pt x="531" y="305"/>
                    <a:pt x="531" y="478"/>
                  </a:cubicBezTo>
                  <a:cubicBezTo>
                    <a:pt x="531" y="480"/>
                    <a:pt x="531" y="480"/>
                    <a:pt x="531" y="480"/>
                  </a:cubicBezTo>
                  <a:cubicBezTo>
                    <a:pt x="531" y="652"/>
                    <a:pt x="407" y="754"/>
                    <a:pt x="280" y="754"/>
                  </a:cubicBezTo>
                  <a:cubicBezTo>
                    <a:pt x="182" y="754"/>
                    <a:pt x="119" y="701"/>
                    <a:pt x="78" y="642"/>
                  </a:cubicBezTo>
                  <a:close/>
                  <a:moveTo>
                    <a:pt x="451" y="481"/>
                  </a:moveTo>
                  <a:cubicBezTo>
                    <a:pt x="451" y="479"/>
                    <a:pt x="451" y="479"/>
                    <a:pt x="451" y="479"/>
                  </a:cubicBezTo>
                  <a:cubicBezTo>
                    <a:pt x="451" y="355"/>
                    <a:pt x="365" y="276"/>
                    <a:pt x="265" y="276"/>
                  </a:cubicBezTo>
                  <a:cubicBezTo>
                    <a:pt x="168" y="276"/>
                    <a:pt x="75" y="358"/>
                    <a:pt x="75" y="478"/>
                  </a:cubicBezTo>
                  <a:cubicBezTo>
                    <a:pt x="75" y="480"/>
                    <a:pt x="75" y="480"/>
                    <a:pt x="75" y="480"/>
                  </a:cubicBezTo>
                  <a:cubicBezTo>
                    <a:pt x="75" y="603"/>
                    <a:pt x="168" y="684"/>
                    <a:pt x="265" y="684"/>
                  </a:cubicBezTo>
                  <a:cubicBezTo>
                    <a:pt x="367" y="684"/>
                    <a:pt x="451" y="609"/>
                    <a:pt x="451" y="4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255573" y="1556793"/>
            <a:ext cx="7296811" cy="3384376"/>
          </a:xfrm>
        </p:spPr>
        <p:txBody>
          <a:bodyPr anchor="ctr"/>
          <a:lstStyle>
            <a:lvl1pPr algn="ctr">
              <a:lnSpc>
                <a:spcPts val="4500"/>
              </a:lnSpc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915F8-A416-466B-97B4-3E8E02D262CD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422BEA-4D31-4C39-B8C3-10D1386D54D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700"/>
              </a:lnSpc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soverskrift"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255573" y="1556793"/>
            <a:ext cx="7296811" cy="3384376"/>
          </a:xfrm>
        </p:spPr>
        <p:txBody>
          <a:bodyPr anchor="ctr"/>
          <a:lstStyle>
            <a:lvl1pPr algn="ctr">
              <a:lnSpc>
                <a:spcPts val="4500"/>
              </a:lnSpc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2255573" y="6723138"/>
            <a:ext cx="7200800" cy="450279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(Brødtekst benyttes ikke på dette dias)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255573" y="1556793"/>
            <a:ext cx="7296811" cy="3384376"/>
          </a:xfrm>
        </p:spPr>
        <p:txBody>
          <a:bodyPr anchor="ctr"/>
          <a:lstStyle>
            <a:lvl1pPr algn="ctr">
              <a:lnSpc>
                <a:spcPts val="4500"/>
              </a:lnSpc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772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ggrundsbillede og tekstbo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 descr="[logo:BlackWhite]&#10;[imagefolder:Background]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1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540000" rIns="6480000" anchor="t" anchorCtr="0"/>
          <a:lstStyle>
            <a:lvl1pPr algn="l">
              <a:tabLst/>
              <a:defRPr sz="1600" baseline="0"/>
            </a:lvl1pPr>
          </a:lstStyle>
          <a:p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6288021" y="468000"/>
            <a:ext cx="5219627" cy="5256000"/>
          </a:xfrm>
          <a:solidFill>
            <a:schemeClr val="bg1">
              <a:alpha val="70000"/>
            </a:schemeClr>
          </a:solidFill>
        </p:spPr>
        <p:txBody>
          <a:bodyPr lIns="324000" tIns="270000" rIns="324000" bIns="270000"/>
          <a:lstStyle>
            <a:lvl1pPr>
              <a:defRPr sz="180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2" name="Pladsholder til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10177200" y="6066000"/>
            <a:ext cx="15048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 descr="[logo:BlackWhite]&#10;[imagefolder:Background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3240000" tIns="1800000" rIns="3240000" anchor="t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01772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896916"/>
            <a:ext cx="12192000" cy="2988469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0" rIns="6480000" anchor="t" anchorCtr="0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625476" y="1583531"/>
            <a:ext cx="10893424" cy="215154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101736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23391" y="576000"/>
            <a:ext cx="10896607" cy="84163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23999" y="1584001"/>
            <a:ext cx="10895999" cy="41063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Klik for at redigere i master</a:t>
            </a:r>
          </a:p>
          <a:p>
            <a:pPr lvl="1"/>
            <a:r>
              <a:rPr lang="en-US" dirty="0"/>
              <a:t>Andet niveau</a:t>
            </a:r>
          </a:p>
          <a:p>
            <a:pPr lvl="2"/>
            <a:r>
              <a:rPr lang="en-US" dirty="0"/>
              <a:t>Tredje niveau</a:t>
            </a:r>
          </a:p>
          <a:p>
            <a:pPr lvl="3"/>
            <a:r>
              <a:rPr lang="en-US" dirty="0"/>
              <a:t>Fjerde niveau</a:t>
            </a:r>
          </a:p>
          <a:p>
            <a:pPr lvl="4"/>
            <a:r>
              <a:rPr lang="en-US" dirty="0"/>
              <a:t>Femte niveau</a:t>
            </a:r>
          </a:p>
          <a:p>
            <a:pPr lvl="5"/>
            <a:r>
              <a:rPr lang="en-US" dirty="0"/>
              <a:t>Sjette niveau</a:t>
            </a:r>
          </a:p>
          <a:p>
            <a:pPr lvl="6"/>
            <a:r>
              <a:rPr lang="en-US" dirty="0"/>
              <a:t>(syvende)</a:t>
            </a:r>
          </a:p>
          <a:p>
            <a:pPr lvl="7"/>
            <a:r>
              <a:rPr lang="en-US" dirty="0"/>
              <a:t>(ottende)</a:t>
            </a:r>
          </a:p>
          <a:p>
            <a:pPr lvl="8"/>
            <a:r>
              <a:rPr lang="en-US" dirty="0"/>
              <a:t>(niende)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104000" y="6215560"/>
            <a:ext cx="86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ts val="1300"/>
              </a:lnSpc>
              <a:defRPr sz="9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fld id="{846A0179-0B7F-4AA7-BF6B-D85CB361598C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57422" y="6214350"/>
            <a:ext cx="5902577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ts val="1300"/>
              </a:lnSpc>
              <a:defRPr sz="9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25589" y="6215923"/>
            <a:ext cx="477857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ts val="1300"/>
              </a:lnSpc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1026" name="Picture 2" descr="C:\Users\kg\Desktop\KOMBIT\_Version 0.1\KOMBIT_payoff_cmyk.e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00" y="6065427"/>
            <a:ext cx="1512000" cy="4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3000" b="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Trebuchet MS" panose="020B0603020202020204" pitchFamily="34" charset="0"/>
          <a:ea typeface="+mn-ea"/>
          <a:cs typeface="+mn-cs"/>
        </a:defRPr>
      </a:lvl2pPr>
      <a:lvl3pPr marL="180000" indent="-180000" algn="l" defTabSz="360000" rtl="0" eaLnBrk="1" latinLnBrk="0" hangingPunct="1"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538163" indent="-180975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1188000" indent="-180000" algn="l" defTabSz="914400" rtl="0" eaLnBrk="1" latinLnBrk="0" hangingPunct="1">
        <a:lnSpc>
          <a:spcPts val="22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524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884363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246313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hyperlink" Target="mailto:KP@kombit.dk" TargetMode="Externa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7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hyperlink" Target="mailto:kp@kombit.dk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hyperlink" Target="https://share-komm.kombit.dk/P0136/Delte%20dokumenter/Forms/Temavejledninger%20KP.aspx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93.png"/><Relationship Id="rId3" Type="http://schemas.openxmlformats.org/officeDocument/2006/relationships/image" Target="../media/image78.svg"/><Relationship Id="rId21" Type="http://schemas.openxmlformats.org/officeDocument/2006/relationships/image" Target="../media/image96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23" Type="http://schemas.openxmlformats.org/officeDocument/2006/relationships/image" Target="../media/image98.svg"/><Relationship Id="rId10" Type="http://schemas.openxmlformats.org/officeDocument/2006/relationships/image" Target="../media/image85.png"/><Relationship Id="rId19" Type="http://schemas.openxmlformats.org/officeDocument/2006/relationships/image" Target="../media/image94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Relationship Id="rId22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812720722/d679c90314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2.safelinks.protection.outlook.com/?url=https%3A%2F%2Fwww.kommunernespensionssystem.dk%2Fmeddelelse%2Fproblem-med-at-oprette-redigere-opgavepakker-til-at-filtrere-paa-mere-end-en-sagstype-eksisterende-opgavepakker-er-ikke-paavirket%2F&amp;data=05%7C01%7CAWS%40kombit.dk%7C4f1bdb476139429d1ab008db305df7ce%7Ccc038af50e6843e5bb17957ad6f45f8e%7C0%7C0%7C638156952752433170%7CUnknown%7CTWFpbGZsb3d8eyJWIjoiMC4wLjAwMDAiLCJQIjoiV2luMzIiLCJBTiI6Ik1haWwiLCJXVCI6Mn0%3D%7C3000%7C%7C%7C&amp;sdata=vHpVpe1GW2T1KUL6Ry7aEwJ%2FLqLxJ8T6lwQaEitXV%2Fw%3D&amp;reserved=0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3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-komm.kombit.dk/P0136/Delte%20dokumenter/Forms/KLIKopgaver%20og%20bilag%20KP.aspx" TargetMode="Externa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hyperlink" Target="https://share-komm.kombit.dk/P0136/Delte%20dokumenter/Forms/%C3%A6ndrings%C3%B8nsker.aspx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kombit.dk/nyhedsbreve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7115A-5883-4276-BE3B-9F786ED6CF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Statusmøde (</a:t>
            </a:r>
            <a:r>
              <a:rPr lang="da-DK"/>
              <a:t>uge 13)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57DC9FE-B0B0-4479-BDE6-F993C7CF0D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</p:spTree>
    <p:extLst>
      <p:ext uri="{BB962C8B-B14F-4D97-AF65-F5344CB8AC3E}">
        <p14:creationId xmlns:p14="http://schemas.microsoft.com/office/powerpoint/2010/main" val="199774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083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BAD66EDE-C5BD-FBF9-8935-C7871A2D1D1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50DD49-9358-469E-F5AE-F1941CBDF6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Webinarer mv. </a:t>
            </a:r>
            <a:r>
              <a:rPr lang="da-DK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ifb</a:t>
            </a:r>
            <a:r>
              <a:rPr lang="da-DK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da-DK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release 3.0</a:t>
            </a:r>
            <a:endParaRPr lang="da-DK" sz="1800" dirty="0"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r>
              <a:rPr lang="da-DK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Netcompany har sendt invitationer ud til KP-systemansvarlige, hvor I kan tilmelde jer webinarer omkring den nye funktionalitet, der kommer med release 3.0.</a:t>
            </a:r>
          </a:p>
          <a:p>
            <a:endParaRPr lang="da-DK" dirty="0">
              <a:latin typeface="Segoe UI" panose="020B0502040204020203" pitchFamily="34" charset="0"/>
            </a:endParaRPr>
          </a:p>
          <a:p>
            <a:r>
              <a:rPr lang="da-DK" dirty="0">
                <a:latin typeface="Segoe UI" panose="020B0502040204020203" pitchFamily="34" charset="0"/>
              </a:rPr>
              <a:t>Webinarerne mv. er planlagt med hensyntagen til pilotdriften, således at I introduceres til de nye muligheder i nærheden af, at I kan tilgå dem.</a:t>
            </a:r>
          </a:p>
          <a:p>
            <a:endParaRPr lang="da-DK" dirty="0">
              <a:latin typeface="Segoe UI" panose="020B0502040204020203" pitchFamily="34" charset="0"/>
            </a:endParaRPr>
          </a:p>
          <a:p>
            <a:r>
              <a:rPr lang="da-DK" dirty="0">
                <a:latin typeface="Segoe UI" panose="020B0502040204020203" pitchFamily="34" charset="0"/>
              </a:rPr>
              <a:t>Webinarerne optages og deles på dokumentbiblioteket som vi plejer.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0909E81-C50A-3EA2-FC1E-7C76EB40B8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438EA93-B260-9924-EF1D-2805005CA23D}"/>
              </a:ext>
            </a:extLst>
          </p:cNvPr>
          <p:cNvSpPr txBox="1"/>
          <p:nvPr/>
        </p:nvSpPr>
        <p:spPr>
          <a:xfrm>
            <a:off x="162371" y="1674674"/>
            <a:ext cx="4204531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OBS: I har også modtaget henvendelse fra Netcompany omkring </a:t>
            </a:r>
            <a:r>
              <a:rPr lang="da-DK" dirty="0" err="1">
                <a:latin typeface="Trebuchet MS" panose="020B0603020202020204" pitchFamily="34" charset="0"/>
              </a:rPr>
              <a:t>betaltbart</a:t>
            </a:r>
            <a:r>
              <a:rPr lang="da-DK" dirty="0">
                <a:latin typeface="Trebuchet MS" panose="020B0603020202020204" pitchFamily="34" charset="0"/>
              </a:rPr>
              <a:t> kursus for KP-systemadministratorer. </a:t>
            </a:r>
          </a:p>
          <a:p>
            <a:r>
              <a:rPr lang="da-DK" dirty="0">
                <a:latin typeface="Trebuchet MS" panose="020B0603020202020204" pitchFamily="34" charset="0"/>
              </a:rPr>
              <a:t>Det var en ”fejl” at denne info ikke kom ud via driftssiden, men blev sendt direkte.</a:t>
            </a:r>
          </a:p>
        </p:txBody>
      </p:sp>
      <p:pic>
        <p:nvPicPr>
          <p:cNvPr id="8" name="Grafik 7" descr="Advarsel med massiv udfyldning">
            <a:extLst>
              <a:ext uri="{FF2B5EF4-FFF2-40B4-BE49-F238E27FC236}">
                <a16:creationId xmlns:a16="http://schemas.microsoft.com/office/drawing/2014/main" id="{D78452EA-C135-17D8-41C8-150DE1D3D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3466" y="18352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B57BCFF-3F9A-5AB4-8AAC-35C7753F3D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F9A171D-ECBA-0F18-2606-DC0A885B7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b="1" dirty="0"/>
              <a:t>KLIK-systemet er opdateret!</a:t>
            </a:r>
          </a:p>
          <a:p>
            <a:r>
              <a:rPr lang="da-DK" dirty="0"/>
              <a:t>I kan nu registrere roller i KLIK-systemet.</a:t>
            </a:r>
          </a:p>
          <a:p>
            <a:endParaRPr lang="da-DK" dirty="0"/>
          </a:p>
          <a:p>
            <a:r>
              <a:rPr lang="da-DK" dirty="0"/>
              <a:t>Her har I mulighed for at registrere flere med samme rolle.</a:t>
            </a:r>
          </a:p>
          <a:p>
            <a:endParaRPr lang="da-DK" dirty="0"/>
          </a:p>
          <a:p>
            <a:r>
              <a:rPr lang="da-DK" dirty="0"/>
              <a:t>Fra midt april sender vi invitationer, mails mv. til alle KP-systemansvarlige på baggrund af jeres registreringer i KLIK-systemet.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7B46D3-A243-DB8A-8637-D6FEFEF06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9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BB2DBEF3-0D7D-9632-77D8-19985C6A646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DB3C7D2-2F81-9480-EED3-268EF0B84F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b="1" dirty="0"/>
              <a:t>EG selvbetjeningsløsning</a:t>
            </a:r>
          </a:p>
          <a:p>
            <a:r>
              <a:rPr lang="da-DK" dirty="0"/>
              <a:t>EG har sendt mail til deres kommunale kunder.</a:t>
            </a:r>
          </a:p>
          <a:p>
            <a:r>
              <a:rPr lang="da-DK" dirty="0"/>
              <a:t>Heraf fremgår bl.a. følgende:</a:t>
            </a:r>
          </a:p>
          <a:p>
            <a:r>
              <a:rPr lang="da-DK" dirty="0"/>
              <a:t>”EG kan ikke starte på udviklingen, før vi har +10 positive købstilkendegivelser. </a:t>
            </a:r>
          </a:p>
          <a:p>
            <a:r>
              <a:rPr lang="da-DK" dirty="0"/>
              <a:t>Vi er nødt til at mærke efterspørgslen fra jer, og ikke kun KOMBIT, før vi afsætter ressourcer til opgaven. </a:t>
            </a:r>
          </a:p>
          <a:p>
            <a:r>
              <a:rPr lang="da-DK" dirty="0"/>
              <a:t>KOMBIT dækker ikke </a:t>
            </a:r>
            <a:r>
              <a:rPr lang="da-DK" dirty="0" err="1"/>
              <a:t>EG's</a:t>
            </a:r>
            <a:r>
              <a:rPr lang="da-DK" dirty="0"/>
              <a:t> udviklings- og vedligeholdsmæssige omkostninger.”</a:t>
            </a:r>
          </a:p>
          <a:p>
            <a:endParaRPr lang="da-DK" dirty="0"/>
          </a:p>
          <a:p>
            <a:r>
              <a:rPr lang="da-DK" dirty="0"/>
              <a:t>KOMBIT er ikke en del af ovenstående dialog.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CFB935C-8F05-344F-7314-17A5B4C4FA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AD8AD3A-F8E0-0153-C005-72FFD2C2B035}"/>
              </a:ext>
            </a:extLst>
          </p:cNvPr>
          <p:cNvSpPr txBox="1"/>
          <p:nvPr/>
        </p:nvSpPr>
        <p:spPr>
          <a:xfrm>
            <a:off x="581114" y="5597178"/>
            <a:ext cx="2119357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”Finger-i-jorden-afstemning” for EG-kommuner</a:t>
            </a:r>
          </a:p>
        </p:txBody>
      </p:sp>
      <p:pic>
        <p:nvPicPr>
          <p:cNvPr id="10" name="Grafik 9" descr="Tommelfinger ned kontur">
            <a:extLst>
              <a:ext uri="{FF2B5EF4-FFF2-40B4-BE49-F238E27FC236}">
                <a16:creationId xmlns:a16="http://schemas.microsoft.com/office/drawing/2014/main" id="{B15EB379-8EB9-C665-D954-86E7D1D2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789754" y="4352848"/>
            <a:ext cx="1371152" cy="1371152"/>
          </a:xfrm>
          <a:prstGeom prst="rect">
            <a:avLst/>
          </a:prstGeom>
        </p:spPr>
      </p:pic>
      <p:pic>
        <p:nvPicPr>
          <p:cNvPr id="8" name="Grafik 7" descr="Jordklode: Afrika og Europa med massiv udfyldning">
            <a:extLst>
              <a:ext uri="{FF2B5EF4-FFF2-40B4-BE49-F238E27FC236}">
                <a16:creationId xmlns:a16="http://schemas.microsoft.com/office/drawing/2014/main" id="{ABCAF1FA-B216-C5F4-D98F-F424D9081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7071" y="5166448"/>
            <a:ext cx="1371152" cy="13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7DD238EF-3A94-08FC-3C55-60AFEE121F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CEE6B81-89CE-4277-8747-C6716F7EA5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b="1" dirty="0"/>
              <a:t>Blanket UDK 251 – send via KP</a:t>
            </a:r>
          </a:p>
          <a:p>
            <a:r>
              <a:rPr lang="da-DK" dirty="0"/>
              <a:t>UDK kan se at 19% benytter KP til at sende blanketten UDK 251.</a:t>
            </a:r>
          </a:p>
          <a:p>
            <a:endParaRPr lang="da-DK" dirty="0"/>
          </a:p>
          <a:p>
            <a:r>
              <a:rPr lang="da-DK" dirty="0"/>
              <a:t>Afsendelse af UDK 251 via KP understøtter en god borgerbetjening, og vi vil derfor opfordre til, at den nye arbejdsgang benyttes!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FDD16D-DC48-A04D-9731-162643A458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937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E718F9ED-1AEC-BD59-39D6-9B6C1963AFC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0D50629-9C5E-6D44-1385-5354926AD7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b="1" dirty="0"/>
              <a:t>Ønsker om flere data </a:t>
            </a:r>
            <a:r>
              <a:rPr lang="da-DK" b="1"/>
              <a:t>i KP (BTU)</a:t>
            </a:r>
            <a:endParaRPr lang="da-DK" b="1" dirty="0"/>
          </a:p>
          <a:p>
            <a:r>
              <a:rPr lang="da-DK" dirty="0"/>
              <a:t>Nogle kommuner efterspørger, at KP udstiller de enkelte dele af pensionen (</a:t>
            </a:r>
            <a:r>
              <a:rPr lang="da-DK" dirty="0" err="1"/>
              <a:t>førtidsbeløb</a:t>
            </a:r>
            <a:r>
              <a:rPr lang="da-DK" dirty="0"/>
              <a:t>, højeste pension, pensionstillæg, grundbeløb mv​​) samt flere oplysninger omkring de ydelser borger får via Udbetaling Danmark. </a:t>
            </a:r>
          </a:p>
          <a:p>
            <a:endParaRPr lang="da-DK" dirty="0"/>
          </a:p>
          <a:p>
            <a:r>
              <a:rPr lang="da-DK" dirty="0"/>
              <a:t>KP udstiller i dag alle de data, som KP må juridisk set.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0DEBA3-F214-F3B2-9D33-75E49F33D0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381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F08F2-0DDC-24FF-A2CD-74706CAF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Aktuel formue bliver et krav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9E0786-EAF9-CB9E-F426-AA4EF705E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8221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4FAB47-B3F6-0CE8-546D-2769E75C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Aktuel formue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AD739C7D-2EB5-F6EC-E9FF-5FE9A8BB28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DC8F3CA-BF1D-E641-8B72-E2E681D1E4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Ved ansøgning om helbredstillægskort og udvidet helbredstillæg vil det fra release 3.0 blive et krav, at der er en aktuel formue.</a:t>
            </a:r>
          </a:p>
          <a:p>
            <a:endParaRPr lang="da-DK" dirty="0"/>
          </a:p>
          <a:p>
            <a:r>
              <a:rPr lang="da-DK" dirty="0"/>
              <a:t>Det vil ikke længere være muligt at dispensere for dette krav med et klik. </a:t>
            </a:r>
          </a:p>
          <a:p>
            <a:endParaRPr lang="da-DK" dirty="0"/>
          </a:p>
          <a:p>
            <a:r>
              <a:rPr lang="da-DK" dirty="0"/>
              <a:t>Automatisering af behandling af ansøgninger understøtter dette bl.a. i kraft af de nye breve.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6BD10CE-A85B-5946-8A39-9AB1DB0F29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0775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3238F-CED5-8A04-F8EA-B59D3FBE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Aktuel formue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4C2942ED-11FE-ADFA-DCBC-39316B7E1A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000553A-7684-42B3-94EA-F0C10A900E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Det har tidligere været muligt at forbigå en undring om, at formuen var for gammel.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Dette vil ikke længere være muligt. Hverken for ansøgning om helbredstillægskort eller udvidet helbredstillæg. </a:t>
            </a:r>
          </a:p>
          <a:p>
            <a:endParaRPr lang="da-DK" dirty="0"/>
          </a:p>
          <a:p>
            <a:r>
              <a:rPr lang="da-DK" dirty="0"/>
              <a:t>Formuen skal være opgjort på ansøgningsdatoen </a:t>
            </a:r>
            <a:r>
              <a:rPr lang="da-DK"/>
              <a:t>eller senere (eller op til 7 dage før).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4F2590E-BA36-FBC7-282E-0CEA416C9D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2F06BBB-573D-C570-FFAF-0FC1630D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" t="31424" r="1635" b="45474"/>
          <a:stretch/>
        </p:blipFill>
        <p:spPr>
          <a:xfrm>
            <a:off x="623393" y="2570318"/>
            <a:ext cx="7483660" cy="131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1667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3238F-CED5-8A04-F8EA-B59D3FBE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Aktuel formue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4C2942ED-11FE-ADFA-DCBC-39316B7E1A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000553A-7684-42B3-94EA-F0C10A900E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7" y="1583533"/>
            <a:ext cx="5758556" cy="4067760"/>
          </a:xfrm>
        </p:spPr>
        <p:txBody>
          <a:bodyPr/>
          <a:lstStyle/>
          <a:p>
            <a:r>
              <a:rPr lang="da-DK" dirty="0"/>
              <a:t>Dette implementeres på baggrund af pensionslovens §29a stk.3.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4F2590E-BA36-FBC7-282E-0CEA416C9D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139DD79-69EA-C321-D158-FA61970A1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395888"/>
            <a:ext cx="7730163" cy="64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F6E54E89-F189-D1CA-6C66-58886A56663F}"/>
              </a:ext>
            </a:extLst>
          </p:cNvPr>
          <p:cNvCxnSpPr/>
          <p:nvPr/>
        </p:nvCxnSpPr>
        <p:spPr>
          <a:xfrm flipH="1" flipV="1">
            <a:off x="1367372" y="2878111"/>
            <a:ext cx="407626" cy="687426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ECC87BE1-C9DB-A7AD-9998-FFF36646E9FA}"/>
              </a:ext>
            </a:extLst>
          </p:cNvPr>
          <p:cNvCxnSpPr>
            <a:cxnSpLocks/>
            <a:stCxn id="3" idx="3"/>
          </p:cNvCxnSpPr>
          <p:nvPr/>
        </p:nvCxnSpPr>
        <p:spPr>
          <a:xfrm flipH="1" flipV="1">
            <a:off x="4766872" y="2878111"/>
            <a:ext cx="3586683" cy="687426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:a16="http://schemas.microsoft.com/office/drawing/2014/main" id="{204C2B47-DAA4-41E5-EBE8-50175948E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5" t="53594" r="45267"/>
          <a:stretch/>
        </p:blipFill>
        <p:spPr>
          <a:xfrm>
            <a:off x="1774998" y="3279462"/>
            <a:ext cx="6578557" cy="57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5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Da vi er mange, skal du som udgangspunkt holde kamera og mikrofon slukket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744" y="2270993"/>
            <a:ext cx="705008" cy="705008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63019" y="2281035"/>
            <a:ext cx="705008" cy="705008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563019" y="2281035"/>
            <a:ext cx="705008" cy="705008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1983" y="4234503"/>
            <a:ext cx="725091" cy="725091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524" y="4254586"/>
            <a:ext cx="725091" cy="725091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47074" y="4254586"/>
            <a:ext cx="705008" cy="705008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741744" y="2281035"/>
            <a:ext cx="705008" cy="705008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96CE4-65EE-08FB-4FFC-C503E580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Efterlysning af input - BTU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17142B4-BEC6-587C-9F47-8E9ECD4D2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460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347FB-2D88-D645-40AC-C9570168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Systemets hastighed (</a:t>
            </a:r>
            <a:r>
              <a:rPr lang="da-DK" dirty="0" err="1"/>
              <a:t>svartider</a:t>
            </a:r>
            <a:r>
              <a:rPr lang="da-DK" dirty="0"/>
              <a:t>)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4B3C0272-4EDB-4916-1027-FCB692F36C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A1DA74E-122E-1485-CD21-F3FD31911C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Nogle kommuner oplever at KP er langsomt. </a:t>
            </a:r>
          </a:p>
          <a:p>
            <a:endParaRPr lang="da-DK" dirty="0"/>
          </a:p>
          <a:p>
            <a:r>
              <a:rPr lang="da-DK" dirty="0"/>
              <a:t>Vi efterlyser kommuner, som er villige til at demonstrere de </a:t>
            </a:r>
            <a:r>
              <a:rPr lang="da-DK" dirty="0" err="1"/>
              <a:t>svartider</a:t>
            </a:r>
            <a:r>
              <a:rPr lang="da-DK" dirty="0"/>
              <a:t> de oplever. </a:t>
            </a:r>
          </a:p>
          <a:p>
            <a:endParaRPr lang="da-DK" dirty="0"/>
          </a:p>
          <a:p>
            <a:r>
              <a:rPr lang="da-DK" dirty="0"/>
              <a:t>KOMBIT vil gerne besøge 3-4 kommuner, for at observere </a:t>
            </a:r>
            <a:r>
              <a:rPr lang="da-DK" dirty="0" err="1"/>
              <a:t>svartider</a:t>
            </a:r>
            <a:r>
              <a:rPr lang="da-DK" dirty="0"/>
              <a:t> i KP hos jer. </a:t>
            </a:r>
          </a:p>
          <a:p>
            <a:endParaRPr lang="da-DK" dirty="0"/>
          </a:p>
          <a:p>
            <a:r>
              <a:rPr lang="da-DK" dirty="0"/>
              <a:t>Skriv til </a:t>
            </a:r>
            <a:r>
              <a:rPr lang="da-DK" dirty="0">
                <a:hlinkClick r:id="rId3"/>
              </a:rPr>
              <a:t>KP@kombit.dk</a:t>
            </a:r>
            <a:r>
              <a:rPr lang="da-DK" dirty="0"/>
              <a:t>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A97C983-EA73-0732-A15D-1DA7CA9302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5E4E4AF-2DE2-483C-25EA-56586CA874DA}"/>
              </a:ext>
            </a:extLst>
          </p:cNvPr>
          <p:cNvSpPr txBox="1"/>
          <p:nvPr/>
        </p:nvSpPr>
        <p:spPr>
          <a:xfrm rot="754761">
            <a:off x="7536710" y="529899"/>
            <a:ext cx="4162311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Trebuchet MS" panose="020B0603020202020204" pitchFamily="34" charset="0"/>
              </a:rPr>
              <a:t>Vi har ikke fået nogen henvendelser på denne. Der er dog kommuner, som melder tilbage, at det opleves som langsomt.</a:t>
            </a:r>
          </a:p>
        </p:txBody>
      </p:sp>
      <p:pic>
        <p:nvPicPr>
          <p:cNvPr id="9" name="Grafik 8" descr="Gyngehest med massiv udfyldning">
            <a:extLst>
              <a:ext uri="{FF2B5EF4-FFF2-40B4-BE49-F238E27FC236}">
                <a16:creationId xmlns:a16="http://schemas.microsoft.com/office/drawing/2014/main" id="{4BC39AE9-25EC-C848-6C18-F2272E887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92" y="5956756"/>
            <a:ext cx="914400" cy="914400"/>
          </a:xfrm>
          <a:prstGeom prst="rect">
            <a:avLst/>
          </a:prstGeom>
        </p:spPr>
      </p:pic>
      <p:pic>
        <p:nvPicPr>
          <p:cNvPr id="11" name="Grafik 10" descr="Hest med massiv udfyldning">
            <a:extLst>
              <a:ext uri="{FF2B5EF4-FFF2-40B4-BE49-F238E27FC236}">
                <a16:creationId xmlns:a16="http://schemas.microsoft.com/office/drawing/2014/main" id="{9355A03D-A0CB-A3F5-B9FE-224E16834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5873" y="4760026"/>
            <a:ext cx="2264698" cy="2264698"/>
          </a:xfrm>
          <a:prstGeom prst="rect">
            <a:avLst/>
          </a:prstGeom>
        </p:spPr>
      </p:pic>
      <p:pic>
        <p:nvPicPr>
          <p:cNvPr id="13" name="Grafik 12" descr="Pegasus med massiv udfyldning">
            <a:extLst>
              <a:ext uri="{FF2B5EF4-FFF2-40B4-BE49-F238E27FC236}">
                <a16:creationId xmlns:a16="http://schemas.microsoft.com/office/drawing/2014/main" id="{4F43F79F-D2F0-F667-FA13-70956C0E3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7931" y="3661512"/>
            <a:ext cx="2565565" cy="2565565"/>
          </a:xfrm>
          <a:prstGeom prst="rect">
            <a:avLst/>
          </a:prstGeom>
        </p:spPr>
      </p:pic>
      <p:pic>
        <p:nvPicPr>
          <p:cNvPr id="17" name="Grafik 16" descr="Snegl med massiv udfyldning">
            <a:extLst>
              <a:ext uri="{FF2B5EF4-FFF2-40B4-BE49-F238E27FC236}">
                <a16:creationId xmlns:a16="http://schemas.microsoft.com/office/drawing/2014/main" id="{D3A92205-67ED-DD98-2743-7DF86799A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3938" y="5853457"/>
            <a:ext cx="1307777" cy="1307777"/>
          </a:xfrm>
          <a:prstGeom prst="rect">
            <a:avLst/>
          </a:prstGeom>
        </p:spPr>
      </p:pic>
      <p:pic>
        <p:nvPicPr>
          <p:cNvPr id="19" name="Grafik 18" descr="Skildpadde med massiv udfyldning">
            <a:extLst>
              <a:ext uri="{FF2B5EF4-FFF2-40B4-BE49-F238E27FC236}">
                <a16:creationId xmlns:a16="http://schemas.microsoft.com/office/drawing/2014/main" id="{6DB821CC-A52F-BC18-2B16-E0D9120C9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21715" y="5453125"/>
            <a:ext cx="1815258" cy="1815258"/>
          </a:xfrm>
          <a:prstGeom prst="rect">
            <a:avLst/>
          </a:prstGeom>
        </p:spPr>
      </p:pic>
      <p:pic>
        <p:nvPicPr>
          <p:cNvPr id="21" name="Grafik 20" descr="Øjne kontur">
            <a:extLst>
              <a:ext uri="{FF2B5EF4-FFF2-40B4-BE49-F238E27FC236}">
                <a16:creationId xmlns:a16="http://schemas.microsoft.com/office/drawing/2014/main" id="{C1D88175-D1C8-B844-9DC6-FF46A7FC4B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9704" y="246371"/>
            <a:ext cx="2052011" cy="20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CB0A8-6FB9-DBE6-CE6F-4CE2547C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Antal klik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5A0D2F17-5339-E7EA-5512-80A6433AFE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D0A967-E294-A014-4607-97519FCF4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Vi efterlyser specifikke eksempler på, hvor der er for mange klik i KP Basis. </a:t>
            </a:r>
          </a:p>
          <a:p>
            <a:endParaRPr lang="da-DK" dirty="0"/>
          </a:p>
          <a:p>
            <a:r>
              <a:rPr lang="da-DK" dirty="0"/>
              <a:t>Send jeres eksempler til </a:t>
            </a:r>
            <a:r>
              <a:rPr lang="da-DK" dirty="0">
                <a:hlinkClick r:id="rId4"/>
              </a:rPr>
              <a:t>kp@kombit.dk</a:t>
            </a:r>
            <a:r>
              <a:rPr lang="da-DK" dirty="0"/>
              <a:t> med screenshots og beskrivelse af, hvad det er, der gør, at der er for mange klik i netop det tilfælde, du indberetter.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9357F55-3B1A-E690-B46A-D97D075B73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E70F221-1AB6-C69A-15B4-754BA11901CF}"/>
              </a:ext>
            </a:extLst>
          </p:cNvPr>
          <p:cNvSpPr txBox="1"/>
          <p:nvPr/>
        </p:nvSpPr>
        <p:spPr>
          <a:xfrm rot="312616">
            <a:off x="5741159" y="4224036"/>
            <a:ext cx="4162311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Trebuchet MS" panose="020B0603020202020204" pitchFamily="34" charset="0"/>
              </a:rPr>
              <a:t>Vi mangler særligt input vedr. trækprocessen, som vi har fået en del overordnede kommentarer på i brugertilfredshedsundersøgelsen.</a:t>
            </a:r>
          </a:p>
        </p:txBody>
      </p:sp>
      <p:pic>
        <p:nvPicPr>
          <p:cNvPr id="9" name="Grafik 8" descr="Rotte med massiv udfyldning">
            <a:extLst>
              <a:ext uri="{FF2B5EF4-FFF2-40B4-BE49-F238E27FC236}">
                <a16:creationId xmlns:a16="http://schemas.microsoft.com/office/drawing/2014/main" id="{061E48CD-9D47-B110-F07B-60A8C5F74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1798" y="5518106"/>
            <a:ext cx="1747127" cy="1747127"/>
          </a:xfrm>
          <a:prstGeom prst="rect">
            <a:avLst/>
          </a:prstGeom>
        </p:spPr>
      </p:pic>
      <p:pic>
        <p:nvPicPr>
          <p:cNvPr id="11" name="Grafik 10" descr="Hamster med massiv udfyldning">
            <a:extLst>
              <a:ext uri="{FF2B5EF4-FFF2-40B4-BE49-F238E27FC236}">
                <a16:creationId xmlns:a16="http://schemas.microsoft.com/office/drawing/2014/main" id="{51DAC92E-544F-ED4B-C987-407EF705D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559" y="4529184"/>
            <a:ext cx="2492411" cy="24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6503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ECF50-FF73-46F3-979C-35F0B52C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 på dokumentbiblioteket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BAD32C12-1B77-460A-B15C-AB4299B4A1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E72833-61F9-466B-BE41-FB79A8F12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Temavejledningerne ligger her:</a:t>
            </a:r>
          </a:p>
          <a:p>
            <a:r>
              <a:rPr lang="da-DK" dirty="0">
                <a:hlinkClick r:id="rId4"/>
              </a:rPr>
              <a:t>Dokumenter - Temavejledninger (KP)</a:t>
            </a:r>
            <a:endParaRPr lang="da-DK" dirty="0"/>
          </a:p>
          <a:p>
            <a:endParaRPr lang="da-DK" dirty="0"/>
          </a:p>
          <a:p>
            <a:r>
              <a:rPr lang="da-DK" dirty="0"/>
              <a:t>Temavejledninger på dokumentbiblioteket:</a:t>
            </a:r>
          </a:p>
          <a:p>
            <a:pPr marL="342900" indent="-342900">
              <a:buFontTx/>
              <a:buChar char="-"/>
            </a:pPr>
            <a:r>
              <a:rPr lang="da-DK" dirty="0"/>
              <a:t>Økonomi: Ydelser og træk</a:t>
            </a:r>
          </a:p>
          <a:p>
            <a:pPr marL="342900" indent="-342900">
              <a:buFontTx/>
              <a:buChar char="-"/>
            </a:pPr>
            <a:r>
              <a:rPr lang="da-DK" dirty="0"/>
              <a:t>Flytning</a:t>
            </a:r>
          </a:p>
          <a:p>
            <a:pPr marL="342900" indent="-342900">
              <a:buFontTx/>
              <a:buChar char="-"/>
            </a:pPr>
            <a:r>
              <a:rPr lang="da-DK" dirty="0"/>
              <a:t>Opgavepakker</a:t>
            </a:r>
          </a:p>
          <a:p>
            <a:pPr marL="342900" indent="-342900">
              <a:buFontTx/>
              <a:buChar char="-"/>
            </a:pPr>
            <a:r>
              <a:rPr lang="da-DK" dirty="0"/>
              <a:t>KMF og MAF</a:t>
            </a:r>
          </a:p>
          <a:p>
            <a:pPr marL="342900" indent="-342900">
              <a:buFontTx/>
              <a:buChar char="-"/>
            </a:pPr>
            <a:r>
              <a:rPr lang="da-DK" dirty="0"/>
              <a:t>Formue ikke oplyst</a:t>
            </a:r>
          </a:p>
          <a:p>
            <a:pPr marL="342900" indent="-342900">
              <a:buFontTx/>
              <a:buChar char="-"/>
            </a:pPr>
            <a:r>
              <a:rPr lang="da-DK" dirty="0"/>
              <a:t>Årlig opdatering af Boligark og Ændringsvarsel</a:t>
            </a:r>
          </a:p>
          <a:p>
            <a:pPr marL="342900" indent="-342900">
              <a:buFontTx/>
              <a:buChar char="-"/>
            </a:pPr>
            <a:r>
              <a:rPr lang="da-DK" dirty="0"/>
              <a:t>Opfølgningsopgaver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r>
              <a:rPr lang="da-DK" dirty="0"/>
              <a:t>Afventer fejlrettelser:</a:t>
            </a:r>
          </a:p>
          <a:p>
            <a:pPr marL="342900" indent="-342900">
              <a:buFontTx/>
              <a:buChar char="-"/>
            </a:pPr>
            <a:r>
              <a:rPr lang="da-DK" dirty="0"/>
              <a:t>Håndtering af dødsfald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5B2F5E4-BCA5-4B9F-B10A-AAA5CA2629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B00863B-6256-7B0F-82BD-67F8BB9A2E90}"/>
              </a:ext>
            </a:extLst>
          </p:cNvPr>
          <p:cNvSpPr/>
          <p:nvPr/>
        </p:nvSpPr>
        <p:spPr>
          <a:xfrm>
            <a:off x="545539" y="5195087"/>
            <a:ext cx="3125307" cy="404603"/>
          </a:xfrm>
          <a:prstGeom prst="rect">
            <a:avLst/>
          </a:prstGeom>
          <a:noFill/>
          <a:ln w="57150">
            <a:solidFill>
              <a:srgbClr val="84BD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32874897">
                  <a:custGeom>
                    <a:avLst/>
                    <a:gdLst>
                      <a:gd name="connsiteX0" fmla="*/ 0 w 2444654"/>
                      <a:gd name="connsiteY0" fmla="*/ 0 h 841638"/>
                      <a:gd name="connsiteX1" fmla="*/ 537824 w 2444654"/>
                      <a:gd name="connsiteY1" fmla="*/ 0 h 841638"/>
                      <a:gd name="connsiteX2" fmla="*/ 1002308 w 2444654"/>
                      <a:gd name="connsiteY2" fmla="*/ 0 h 841638"/>
                      <a:gd name="connsiteX3" fmla="*/ 1491239 w 2444654"/>
                      <a:gd name="connsiteY3" fmla="*/ 0 h 841638"/>
                      <a:gd name="connsiteX4" fmla="*/ 2004616 w 2444654"/>
                      <a:gd name="connsiteY4" fmla="*/ 0 h 841638"/>
                      <a:gd name="connsiteX5" fmla="*/ 2444654 w 2444654"/>
                      <a:gd name="connsiteY5" fmla="*/ 0 h 841638"/>
                      <a:gd name="connsiteX6" fmla="*/ 2444654 w 2444654"/>
                      <a:gd name="connsiteY6" fmla="*/ 429235 h 841638"/>
                      <a:gd name="connsiteX7" fmla="*/ 2444654 w 2444654"/>
                      <a:gd name="connsiteY7" fmla="*/ 841638 h 841638"/>
                      <a:gd name="connsiteX8" fmla="*/ 1955723 w 2444654"/>
                      <a:gd name="connsiteY8" fmla="*/ 841638 h 841638"/>
                      <a:gd name="connsiteX9" fmla="*/ 1491239 w 2444654"/>
                      <a:gd name="connsiteY9" fmla="*/ 841638 h 841638"/>
                      <a:gd name="connsiteX10" fmla="*/ 1002308 w 2444654"/>
                      <a:gd name="connsiteY10" fmla="*/ 841638 h 841638"/>
                      <a:gd name="connsiteX11" fmla="*/ 586717 w 2444654"/>
                      <a:gd name="connsiteY11" fmla="*/ 841638 h 841638"/>
                      <a:gd name="connsiteX12" fmla="*/ 0 w 2444654"/>
                      <a:gd name="connsiteY12" fmla="*/ 841638 h 841638"/>
                      <a:gd name="connsiteX13" fmla="*/ 0 w 2444654"/>
                      <a:gd name="connsiteY13" fmla="*/ 420819 h 841638"/>
                      <a:gd name="connsiteX14" fmla="*/ 0 w 2444654"/>
                      <a:gd name="connsiteY14" fmla="*/ 0 h 841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44654" h="841638" extrusionOk="0">
                        <a:moveTo>
                          <a:pt x="0" y="0"/>
                        </a:moveTo>
                        <a:cubicBezTo>
                          <a:pt x="238436" y="-2035"/>
                          <a:pt x="400288" y="41030"/>
                          <a:pt x="537824" y="0"/>
                        </a:cubicBezTo>
                        <a:cubicBezTo>
                          <a:pt x="675360" y="-41030"/>
                          <a:pt x="843097" y="2634"/>
                          <a:pt x="1002308" y="0"/>
                        </a:cubicBezTo>
                        <a:cubicBezTo>
                          <a:pt x="1161519" y="-2634"/>
                          <a:pt x="1281669" y="37813"/>
                          <a:pt x="1491239" y="0"/>
                        </a:cubicBezTo>
                        <a:cubicBezTo>
                          <a:pt x="1700809" y="-37813"/>
                          <a:pt x="1855503" y="10287"/>
                          <a:pt x="2004616" y="0"/>
                        </a:cubicBezTo>
                        <a:cubicBezTo>
                          <a:pt x="2153729" y="-10287"/>
                          <a:pt x="2267411" y="18965"/>
                          <a:pt x="2444654" y="0"/>
                        </a:cubicBezTo>
                        <a:cubicBezTo>
                          <a:pt x="2480092" y="161048"/>
                          <a:pt x="2434080" y="327298"/>
                          <a:pt x="2444654" y="429235"/>
                        </a:cubicBezTo>
                        <a:cubicBezTo>
                          <a:pt x="2455228" y="531172"/>
                          <a:pt x="2443190" y="649070"/>
                          <a:pt x="2444654" y="841638"/>
                        </a:cubicBezTo>
                        <a:cubicBezTo>
                          <a:pt x="2205117" y="895647"/>
                          <a:pt x="2102877" y="824851"/>
                          <a:pt x="1955723" y="841638"/>
                        </a:cubicBezTo>
                        <a:cubicBezTo>
                          <a:pt x="1808569" y="858425"/>
                          <a:pt x="1642411" y="786300"/>
                          <a:pt x="1491239" y="841638"/>
                        </a:cubicBezTo>
                        <a:cubicBezTo>
                          <a:pt x="1340067" y="896976"/>
                          <a:pt x="1111837" y="819469"/>
                          <a:pt x="1002308" y="841638"/>
                        </a:cubicBezTo>
                        <a:cubicBezTo>
                          <a:pt x="892779" y="863807"/>
                          <a:pt x="731247" y="808799"/>
                          <a:pt x="586717" y="841638"/>
                        </a:cubicBezTo>
                        <a:cubicBezTo>
                          <a:pt x="442187" y="874477"/>
                          <a:pt x="216363" y="788534"/>
                          <a:pt x="0" y="841638"/>
                        </a:cubicBezTo>
                        <a:cubicBezTo>
                          <a:pt x="-34643" y="650594"/>
                          <a:pt x="37247" y="592966"/>
                          <a:pt x="0" y="420819"/>
                        </a:cubicBezTo>
                        <a:cubicBezTo>
                          <a:pt x="-37247" y="248672"/>
                          <a:pt x="5214" y="103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>
              <a:latin typeface="Trebuchet MS" panose="020B0603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7E4E51C-3262-722D-1E73-427A4176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402" y="5034798"/>
            <a:ext cx="5715798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6732E-B714-B2AA-8B16-EC759B22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Udviklingsplan for release 5 – marts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90DC73-746B-1946-5EC2-809E2BE6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157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F79B9-B6F6-DB05-CA8C-0BF12DFA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Udviklingsplan </a:t>
            </a:r>
            <a:r>
              <a:rPr lang="da-DK"/>
              <a:t>for release 5</a:t>
            </a:r>
          </a:p>
        </p:txBody>
      </p:sp>
      <p:pic>
        <p:nvPicPr>
          <p:cNvPr id="1026" name="Picture 2" descr="billede">
            <a:extLst>
              <a:ext uri="{FF2B5EF4-FFF2-40B4-BE49-F238E27FC236}">
                <a16:creationId xmlns:a16="http://schemas.microsoft.com/office/drawing/2014/main" id="{D8E7B80D-2C9A-4C5C-9323-10A29AB53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8" y="1717815"/>
            <a:ext cx="7968170" cy="249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90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9C5DD-4E71-2C19-CA09-24402F2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Alternativ modtager i KP release 3.0 (maj 2023)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34C037-8EF3-41E3-8AC6-644432409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7556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A4338-C327-7C4A-9AFA-B98D706F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Udbetaling til alternativ modtager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539E54EF-76AC-DB49-94E9-39FDC533B0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510" r="23510"/>
          <a:stretch/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301D21-7783-5BC3-4021-8598EC9AE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Fra maj 2023 (release 3.0) bliver det muligt at udbetale til alternativ modtager fra KP Basis</a:t>
            </a:r>
          </a:p>
          <a:p>
            <a:endParaRPr lang="da-DK" dirty="0"/>
          </a:p>
          <a:p>
            <a:r>
              <a:rPr lang="da-DK" dirty="0"/>
              <a:t>Det vil sige udbetaling til virksomheder eller andre personer end pensionisten.</a:t>
            </a:r>
          </a:p>
          <a:p>
            <a:endParaRPr lang="da-DK" dirty="0"/>
          </a:p>
          <a:p>
            <a:r>
              <a:rPr lang="da-DK" dirty="0"/>
              <a:t>Betalingsmåder 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err="1"/>
              <a:t>NEM-konto</a:t>
            </a:r>
            <a:r>
              <a:rPr lang="da-DK" dirty="0"/>
              <a:t> til CVR-, SE-, P-NR eller CPR-NR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Indbetalingskort (alle kortarter)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Bankkontonummer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Ikke e-faktura modtaget på EAN-</a:t>
            </a:r>
            <a:r>
              <a:rPr lang="da-DK" dirty="0" err="1"/>
              <a:t>nr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E1E11B9-4B33-2244-1B96-806BE82A6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3601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5A6DF-3290-CFB4-A283-4B217372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Kontrol af udbetalinger til alternativ modtager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F58D2C12-5CD3-5B37-A85C-78B0EC8294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/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F2E2E74-B6EF-E90C-5F03-01899B0F0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KP Basis har i dag beløbsgrænser på:</a:t>
            </a:r>
          </a:p>
          <a:p>
            <a:pPr marL="342900" indent="-342900">
              <a:buFontTx/>
              <a:buChar char="-"/>
            </a:pPr>
            <a:r>
              <a:rPr lang="da-DK" dirty="0"/>
              <a:t>Generel beløbsgrænse for alle udbetalinger</a:t>
            </a:r>
          </a:p>
          <a:p>
            <a:pPr marL="342900" indent="-342900">
              <a:buFontTx/>
              <a:buChar char="-"/>
            </a:pPr>
            <a:r>
              <a:rPr lang="da-DK" dirty="0"/>
              <a:t>Beløbsgrænse sat på enkelte ydelsestyper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r>
              <a:rPr lang="da-DK" dirty="0"/>
              <a:t>Nye grænser er:</a:t>
            </a:r>
          </a:p>
          <a:p>
            <a:pPr marL="342900" indent="-342900">
              <a:buFontTx/>
              <a:buChar char="-"/>
            </a:pPr>
            <a:r>
              <a:rPr lang="da-DK" dirty="0"/>
              <a:t>Beløbsgrænse for alle betalinger til alternativ modtager</a:t>
            </a:r>
          </a:p>
          <a:p>
            <a:pPr marL="342900" indent="-342900">
              <a:buFontTx/>
              <a:buChar char="-"/>
            </a:pPr>
            <a:r>
              <a:rPr lang="da-DK" dirty="0"/>
              <a:t>Beløbsgrænse for bankkontooverførsler (låst til 0 kr.)</a:t>
            </a:r>
          </a:p>
          <a:p>
            <a:endParaRPr lang="da-DK" dirty="0"/>
          </a:p>
          <a:p>
            <a:r>
              <a:rPr lang="da-DK" dirty="0"/>
              <a:t>Overskridelser at beløbsgrænsen gør at en udbetaling skal godkendes af en anden medarbejder med rollen Beløbsgodkender.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3EC3C2C-F023-0553-3D69-07CD15A581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9611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6" y="1757879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F214E9-5409-351C-DCF1-818704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67" y="1757879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2ED146-D4E7-670A-8702-8849FED8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28" y="1757879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39E8472-B8AF-2697-8EDA-3FE2F9FF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89" y="1757879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687EB94-1588-313B-8289-3538FF06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5" y="3998363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16" y="3932772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41" y="3999609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ans Ditmar – Senior Test Management konsulent – Q Nation A ...">
            <a:extLst>
              <a:ext uri="{FF2B5EF4-FFF2-40B4-BE49-F238E27FC236}">
                <a16:creationId xmlns:a16="http://schemas.microsoft.com/office/drawing/2014/main" id="{96D6B5B6-2201-4848-6D8E-CD3DC775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74554" y1="17411" x2="74554" y2="17411"/>
                        <a14:backgroundMark x1="79018" y1="19420" x2="79018" y2="19420"/>
                        <a14:backgroundMark x1="81027" y1="24330" x2="81027" y2="24330"/>
                        <a14:backgroundMark x1="85491" y1="30804" x2="85491" y2="30804"/>
                        <a14:backgroundMark x1="86607" y1="54241" x2="86607" y2="54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24" y="3932772"/>
            <a:ext cx="1956833" cy="19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8E19B5-2101-6613-E3AD-825F8896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50" y="1757879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66" y="3965021"/>
            <a:ext cx="1714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25E2C0-1FED-A7AA-58A0-77A5AC31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13" y="1757879"/>
            <a:ext cx="17049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D4115-539F-4A80-4FB6-9C20BCCC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Konsekvenser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413CA50E-40AF-9691-278B-3CC50A9547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1235" r="31235"/>
          <a:stretch/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53095EB-5E48-F613-62E1-B944FCFC5F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Da der nu kan betales til alternativ modtager i KP Basis, vil understøttelse af Personlige tillæg og Helbredstillæg i KY </a:t>
            </a:r>
            <a:r>
              <a:rPr lang="da-DK"/>
              <a:t>blive udfaset.</a:t>
            </a:r>
            <a:endParaRPr lang="da-DK" dirty="0"/>
          </a:p>
          <a:p>
            <a:endParaRPr lang="da-DK" dirty="0"/>
          </a:p>
          <a:p>
            <a:r>
              <a:rPr lang="da-DK" dirty="0">
                <a:highlight>
                  <a:srgbClr val="FFFFFF"/>
                </a:highlight>
              </a:rPr>
              <a:t>Understøttelse af e-faktura på EAN-nummer til kommunen er planlagt til KP i foråret 2024 (release 5).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0AEAAE7-3DD3-8389-3E2C-1DEBE610C9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099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081318" y="4056714"/>
            <a:ext cx="737375" cy="167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443999" y="3079572"/>
            <a:ext cx="94884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392638" y="5083818"/>
            <a:ext cx="9488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21038" y="5476878"/>
            <a:ext cx="506091" cy="33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481424" y="3797473"/>
            <a:ext cx="1547745" cy="33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02971" y="1901237"/>
            <a:ext cx="911232" cy="306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583" y="1699886"/>
            <a:ext cx="629551" cy="610863"/>
          </a:xfrm>
          <a:prstGeom prst="rect">
            <a:avLst/>
          </a:prstGeom>
        </p:spPr>
      </p:pic>
      <p:pic>
        <p:nvPicPr>
          <p:cNvPr id="21" name="Grafik 20" descr="Mandlig profil med massiv udfyldning">
            <a:extLst>
              <a:ext uri="{FF2B5EF4-FFF2-40B4-BE49-F238E27FC236}">
                <a16:creationId xmlns:a16="http://schemas.microsoft.com/office/drawing/2014/main" id="{41052E76-10AB-14DD-45ED-4501C5C53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510" y="3800705"/>
            <a:ext cx="493902" cy="479240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9718" y="1770128"/>
            <a:ext cx="566943" cy="550113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940452" y="2433264"/>
            <a:ext cx="1290405" cy="222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tillæg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68904" y="1839053"/>
            <a:ext cx="566943" cy="185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pic>
        <p:nvPicPr>
          <p:cNvPr id="26" name="Grafik 25" descr="Skærm med massiv udfyldning">
            <a:extLst>
              <a:ext uri="{FF2B5EF4-FFF2-40B4-BE49-F238E27FC236}">
                <a16:creationId xmlns:a16="http://schemas.microsoft.com/office/drawing/2014/main" id="{14193EC4-3365-9A34-42EE-033BF4DE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5226" y="3815970"/>
            <a:ext cx="566943" cy="550113"/>
          </a:xfrm>
          <a:prstGeom prst="rect">
            <a:avLst/>
          </a:prstGeom>
        </p:spPr>
      </p:pic>
      <p:cxnSp>
        <p:nvCxnSpPr>
          <p:cNvPr id="30" name="Forbindelse: buet 29">
            <a:extLst>
              <a:ext uri="{FF2B5EF4-FFF2-40B4-BE49-F238E27FC236}">
                <a16:creationId xmlns:a16="http://schemas.microsoft.com/office/drawing/2014/main" id="{0E0D8AC8-C18F-BC6A-5DAF-435D3452E9F1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 rot="5400000">
            <a:off x="1002262" y="3232576"/>
            <a:ext cx="1159830" cy="6956"/>
          </a:xfrm>
          <a:prstGeom prst="curvedConnector3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kstfelt 30">
            <a:extLst>
              <a:ext uri="{FF2B5EF4-FFF2-40B4-BE49-F238E27FC236}">
                <a16:creationId xmlns:a16="http://schemas.microsoft.com/office/drawing/2014/main" id="{567307F6-EB31-D42C-4A7C-CC30353387B5}"/>
              </a:ext>
            </a:extLst>
          </p:cNvPr>
          <p:cNvSpPr txBox="1"/>
          <p:nvPr/>
        </p:nvSpPr>
        <p:spPr>
          <a:xfrm>
            <a:off x="855816" y="4425960"/>
            <a:ext cx="1310694" cy="321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Udfylder opgave</a:t>
            </a:r>
          </a:p>
        </p:txBody>
      </p:sp>
      <p:pic>
        <p:nvPicPr>
          <p:cNvPr id="2" name="Grafik 1" descr="Mandlig profil med massiv udfyldning">
            <a:extLst>
              <a:ext uri="{FF2B5EF4-FFF2-40B4-BE49-F238E27FC236}">
                <a16:creationId xmlns:a16="http://schemas.microsoft.com/office/drawing/2014/main" id="{8FD17832-6BDC-860D-2227-1686587B6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3102" y="3833751"/>
            <a:ext cx="493902" cy="47924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F7C79A8-73D9-FFDE-499D-9F0B48478534}"/>
              </a:ext>
            </a:extLst>
          </p:cNvPr>
          <p:cNvSpPr txBox="1"/>
          <p:nvPr/>
        </p:nvSpPr>
        <p:spPr>
          <a:xfrm>
            <a:off x="2473750" y="4413458"/>
            <a:ext cx="1433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bevillingsbrev</a:t>
            </a:r>
          </a:p>
        </p:txBody>
      </p:sp>
      <p:pic>
        <p:nvPicPr>
          <p:cNvPr id="7" name="Grafik 6" descr="Skærm med massiv udfyldning">
            <a:extLst>
              <a:ext uri="{FF2B5EF4-FFF2-40B4-BE49-F238E27FC236}">
                <a16:creationId xmlns:a16="http://schemas.microsoft.com/office/drawing/2014/main" id="{C2FE084E-701F-F5F2-EE56-107AB6AD0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8992" y="3841627"/>
            <a:ext cx="566943" cy="550113"/>
          </a:xfrm>
          <a:prstGeom prst="rect">
            <a:avLst/>
          </a:prstGeom>
        </p:spPr>
      </p:pic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94FBC7D-CBBC-D20D-871F-F8654FDE4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6529" y="5396844"/>
            <a:ext cx="271298" cy="263245"/>
          </a:xfrm>
          <a:prstGeom prst="rect">
            <a:avLst/>
          </a:prstGeom>
        </p:spPr>
      </p:pic>
      <p:pic>
        <p:nvPicPr>
          <p:cNvPr id="14" name="Grafik 13" descr="Skærm med massiv udfyldning">
            <a:extLst>
              <a:ext uri="{FF2B5EF4-FFF2-40B4-BE49-F238E27FC236}">
                <a16:creationId xmlns:a16="http://schemas.microsoft.com/office/drawing/2014/main" id="{34F39F6E-3F07-F8D4-4C4B-9807ECB791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9644" y="5274220"/>
            <a:ext cx="665069" cy="561363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181CBBE5-B9D8-5858-5E75-DDBB641B30A9}"/>
              </a:ext>
            </a:extLst>
          </p:cNvPr>
          <p:cNvSpPr txBox="1"/>
          <p:nvPr/>
        </p:nvSpPr>
        <p:spPr>
          <a:xfrm>
            <a:off x="855816" y="5879869"/>
            <a:ext cx="1433011" cy="19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</a:t>
            </a:r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C0470589-8736-06FB-40E0-031209D08491}"/>
              </a:ext>
            </a:extLst>
          </p:cNvPr>
          <p:cNvCxnSpPr>
            <a:cxnSpLocks/>
            <a:stCxn id="31" idx="2"/>
            <a:endCxn id="14" idx="0"/>
          </p:cNvCxnSpPr>
          <p:nvPr/>
        </p:nvCxnSpPr>
        <p:spPr>
          <a:xfrm flipH="1">
            <a:off x="1502178" y="4747892"/>
            <a:ext cx="8985" cy="526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Grafik 28" descr="Mand med massiv udfyldning">
            <a:extLst>
              <a:ext uri="{FF2B5EF4-FFF2-40B4-BE49-F238E27FC236}">
                <a16:creationId xmlns:a16="http://schemas.microsoft.com/office/drawing/2014/main" id="{B0217DD6-851E-D8F2-66D9-6AFB4BE98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8519" y="1687231"/>
            <a:ext cx="629551" cy="610863"/>
          </a:xfrm>
          <a:prstGeom prst="rect">
            <a:avLst/>
          </a:prstGeom>
        </p:spPr>
      </p:pic>
      <p:pic>
        <p:nvPicPr>
          <p:cNvPr id="32" name="Grafik 31" descr="Konvolut med massiv udfyldning">
            <a:extLst>
              <a:ext uri="{FF2B5EF4-FFF2-40B4-BE49-F238E27FC236}">
                <a16:creationId xmlns:a16="http://schemas.microsoft.com/office/drawing/2014/main" id="{BC3483F4-A15E-C09B-EC49-2ADE5C52BF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18567" y="1773269"/>
            <a:ext cx="425376" cy="412749"/>
          </a:xfrm>
          <a:prstGeom prst="rect">
            <a:avLst/>
          </a:prstGeom>
        </p:spPr>
      </p:pic>
      <p:sp>
        <p:nvSpPr>
          <p:cNvPr id="34" name="Tekstfelt 33">
            <a:extLst>
              <a:ext uri="{FF2B5EF4-FFF2-40B4-BE49-F238E27FC236}">
                <a16:creationId xmlns:a16="http://schemas.microsoft.com/office/drawing/2014/main" id="{328419A0-0220-DCA1-1785-AB76341007DD}"/>
              </a:ext>
            </a:extLst>
          </p:cNvPr>
          <p:cNvSpPr txBox="1"/>
          <p:nvPr/>
        </p:nvSpPr>
        <p:spPr>
          <a:xfrm>
            <a:off x="2676823" y="2387344"/>
            <a:ext cx="1483489" cy="3714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bevillingsbrev</a:t>
            </a:r>
          </a:p>
        </p:txBody>
      </p:sp>
      <p:cxnSp>
        <p:nvCxnSpPr>
          <p:cNvPr id="36" name="Forbindelse: buet 35">
            <a:extLst>
              <a:ext uri="{FF2B5EF4-FFF2-40B4-BE49-F238E27FC236}">
                <a16:creationId xmlns:a16="http://schemas.microsoft.com/office/drawing/2014/main" id="{82A2F3D4-F75B-03F5-76D7-93DACF1EFF17}"/>
              </a:ext>
            </a:extLst>
          </p:cNvPr>
          <p:cNvCxnSpPr>
            <a:cxnSpLocks/>
            <a:stCxn id="7" idx="0"/>
            <a:endCxn id="34" idx="2"/>
          </p:cNvCxnSpPr>
          <p:nvPr/>
        </p:nvCxnSpPr>
        <p:spPr>
          <a:xfrm rot="16200000" flipV="1">
            <a:off x="2879105" y="3298267"/>
            <a:ext cx="1082823" cy="389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Grafik 38" descr="Tandhjul med massiv udfyldning">
            <a:extLst>
              <a:ext uri="{FF2B5EF4-FFF2-40B4-BE49-F238E27FC236}">
                <a16:creationId xmlns:a16="http://schemas.microsoft.com/office/drawing/2014/main" id="{56640F03-B204-DB2D-32F9-7E6E00315F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78900" y="5397689"/>
            <a:ext cx="271298" cy="263245"/>
          </a:xfrm>
          <a:prstGeom prst="rect">
            <a:avLst/>
          </a:prstGeom>
        </p:spPr>
      </p:pic>
      <p:pic>
        <p:nvPicPr>
          <p:cNvPr id="40" name="Grafik 39" descr="Skærm med massiv udfyldning">
            <a:extLst>
              <a:ext uri="{FF2B5EF4-FFF2-40B4-BE49-F238E27FC236}">
                <a16:creationId xmlns:a16="http://schemas.microsoft.com/office/drawing/2014/main" id="{70F54544-E1FF-BFD6-717D-7A4AB3105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82014" y="5275065"/>
            <a:ext cx="665069" cy="561363"/>
          </a:xfrm>
          <a:prstGeom prst="rect">
            <a:avLst/>
          </a:prstGeom>
        </p:spPr>
      </p:pic>
      <p:sp>
        <p:nvSpPr>
          <p:cNvPr id="57" name="Tekstfelt 56">
            <a:extLst>
              <a:ext uri="{FF2B5EF4-FFF2-40B4-BE49-F238E27FC236}">
                <a16:creationId xmlns:a16="http://schemas.microsoft.com/office/drawing/2014/main" id="{2B3E7CE9-B2F9-3BA7-3C1E-EDBE93EDE38F}"/>
              </a:ext>
            </a:extLst>
          </p:cNvPr>
          <p:cNvSpPr txBox="1"/>
          <p:nvPr/>
        </p:nvSpPr>
        <p:spPr>
          <a:xfrm>
            <a:off x="4975926" y="5907517"/>
            <a:ext cx="1329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ydelse</a:t>
            </a:r>
          </a:p>
        </p:txBody>
      </p:sp>
      <p:pic>
        <p:nvPicPr>
          <p:cNvPr id="58" name="Grafik 57" descr="Mandlig profil med massiv udfyldning">
            <a:extLst>
              <a:ext uri="{FF2B5EF4-FFF2-40B4-BE49-F238E27FC236}">
                <a16:creationId xmlns:a16="http://schemas.microsoft.com/office/drawing/2014/main" id="{94FD2081-7FBE-1356-11D3-92DF9A6C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5105" y="3833751"/>
            <a:ext cx="493902" cy="479240"/>
          </a:xfrm>
          <a:prstGeom prst="rect">
            <a:avLst/>
          </a:prstGeom>
        </p:spPr>
      </p:pic>
      <p:pic>
        <p:nvPicPr>
          <p:cNvPr id="59" name="Grafik 58" descr="Skærm med massiv udfyldning">
            <a:extLst>
              <a:ext uri="{FF2B5EF4-FFF2-40B4-BE49-F238E27FC236}">
                <a16:creationId xmlns:a16="http://schemas.microsoft.com/office/drawing/2014/main" id="{F4AF2E71-9D35-55AB-CDF0-9D67802CD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0995" y="3841627"/>
            <a:ext cx="566943" cy="550113"/>
          </a:xfrm>
          <a:prstGeom prst="rect">
            <a:avLst/>
          </a:prstGeom>
        </p:spPr>
      </p:pic>
      <p:sp>
        <p:nvSpPr>
          <p:cNvPr id="60" name="Tekstfelt 59">
            <a:extLst>
              <a:ext uri="{FF2B5EF4-FFF2-40B4-BE49-F238E27FC236}">
                <a16:creationId xmlns:a16="http://schemas.microsoft.com/office/drawing/2014/main" id="{23FBDC66-F240-A488-7B7E-1FBAEFCCC499}"/>
              </a:ext>
            </a:extLst>
          </p:cNvPr>
          <p:cNvSpPr txBox="1"/>
          <p:nvPr/>
        </p:nvSpPr>
        <p:spPr>
          <a:xfrm>
            <a:off x="5381093" y="3943760"/>
            <a:ext cx="559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Tilføj ydelse</a:t>
            </a:r>
          </a:p>
        </p:txBody>
      </p:sp>
      <p:cxnSp>
        <p:nvCxnSpPr>
          <p:cNvPr id="61" name="Lige pilforbindelse 60">
            <a:extLst>
              <a:ext uri="{FF2B5EF4-FFF2-40B4-BE49-F238E27FC236}">
                <a16:creationId xmlns:a16="http://schemas.microsoft.com/office/drawing/2014/main" id="{3FBDFDE2-E44F-6BD6-7916-AD647E25ADE0}"/>
              </a:ext>
            </a:extLst>
          </p:cNvPr>
          <p:cNvCxnSpPr>
            <a:cxnSpLocks/>
          </p:cNvCxnSpPr>
          <p:nvPr/>
        </p:nvCxnSpPr>
        <p:spPr>
          <a:xfrm>
            <a:off x="5614549" y="4741261"/>
            <a:ext cx="0" cy="533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kstfelt 67">
            <a:extLst>
              <a:ext uri="{FF2B5EF4-FFF2-40B4-BE49-F238E27FC236}">
                <a16:creationId xmlns:a16="http://schemas.microsoft.com/office/drawing/2014/main" id="{BEED4107-EDB5-69A5-430A-1ED2E965B35B}"/>
              </a:ext>
            </a:extLst>
          </p:cNvPr>
          <p:cNvSpPr txBox="1"/>
          <p:nvPr/>
        </p:nvSpPr>
        <p:spPr>
          <a:xfrm>
            <a:off x="4785149" y="4419329"/>
            <a:ext cx="16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Tilføjer ydelse til bevilling</a:t>
            </a:r>
          </a:p>
        </p:txBody>
      </p:sp>
      <p:pic>
        <p:nvPicPr>
          <p:cNvPr id="70" name="Grafik 69" descr="Mand med massiv udfyldning">
            <a:extLst>
              <a:ext uri="{FF2B5EF4-FFF2-40B4-BE49-F238E27FC236}">
                <a16:creationId xmlns:a16="http://schemas.microsoft.com/office/drawing/2014/main" id="{D21AD23C-BC97-5685-BA4D-A2C5CDDB3C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22726" y="1684091"/>
            <a:ext cx="629551" cy="610863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id="{2DDFE171-37CB-15DD-7AE3-842443215660}"/>
              </a:ext>
            </a:extLst>
          </p:cNvPr>
          <p:cNvSpPr txBox="1"/>
          <p:nvPr/>
        </p:nvSpPr>
        <p:spPr>
          <a:xfrm>
            <a:off x="4901030" y="2384203"/>
            <a:ext cx="14834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viderebringer faktura/regning</a:t>
            </a:r>
          </a:p>
        </p:txBody>
      </p:sp>
      <p:cxnSp>
        <p:nvCxnSpPr>
          <p:cNvPr id="73" name="Forbindelse: buet 72">
            <a:extLst>
              <a:ext uri="{FF2B5EF4-FFF2-40B4-BE49-F238E27FC236}">
                <a16:creationId xmlns:a16="http://schemas.microsoft.com/office/drawing/2014/main" id="{DE36FD42-0A2B-08A8-7908-70EBFAE272D1}"/>
              </a:ext>
            </a:extLst>
          </p:cNvPr>
          <p:cNvCxnSpPr>
            <a:cxnSpLocks/>
            <a:endCxn id="72" idx="2"/>
          </p:cNvCxnSpPr>
          <p:nvPr/>
        </p:nvCxnSpPr>
        <p:spPr>
          <a:xfrm rot="16200000" flipV="1">
            <a:off x="5137574" y="3351069"/>
            <a:ext cx="1016008" cy="5606"/>
          </a:xfrm>
          <a:prstGeom prst="curvedConnector3">
            <a:avLst>
              <a:gd name="adj1" fmla="val 50000"/>
            </a:avLst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kstfelt 78">
            <a:extLst>
              <a:ext uri="{FF2B5EF4-FFF2-40B4-BE49-F238E27FC236}">
                <a16:creationId xmlns:a16="http://schemas.microsoft.com/office/drawing/2014/main" id="{47F1D753-3152-8EA9-BABD-265A3DA51948}"/>
              </a:ext>
            </a:extLst>
          </p:cNvPr>
          <p:cNvSpPr txBox="1"/>
          <p:nvPr/>
        </p:nvSpPr>
        <p:spPr>
          <a:xfrm>
            <a:off x="1299036" y="3911324"/>
            <a:ext cx="559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 bevilling</a:t>
            </a:r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5E8970CD-C35A-ECA2-C9C2-489040E9B3BA}"/>
              </a:ext>
            </a:extLst>
          </p:cNvPr>
          <p:cNvSpPr txBox="1"/>
          <p:nvPr/>
        </p:nvSpPr>
        <p:spPr>
          <a:xfrm>
            <a:off x="3136550" y="3923219"/>
            <a:ext cx="559324" cy="27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 bevilling</a:t>
            </a:r>
          </a:p>
        </p:txBody>
      </p:sp>
      <p:cxnSp>
        <p:nvCxnSpPr>
          <p:cNvPr id="87" name="Forbindelse: buet 86">
            <a:extLst>
              <a:ext uri="{FF2B5EF4-FFF2-40B4-BE49-F238E27FC236}">
                <a16:creationId xmlns:a16="http://schemas.microsoft.com/office/drawing/2014/main" id="{214E3A04-EE3C-17EB-4E11-8D1F065946E5}"/>
              </a:ext>
            </a:extLst>
          </p:cNvPr>
          <p:cNvCxnSpPr>
            <a:cxnSpLocks/>
            <a:stCxn id="14" idx="3"/>
            <a:endCxn id="4" idx="2"/>
          </p:cNvCxnSpPr>
          <p:nvPr/>
        </p:nvCxnSpPr>
        <p:spPr>
          <a:xfrm flipV="1">
            <a:off x="1834713" y="4813568"/>
            <a:ext cx="1355543" cy="74133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65D7D95F-5E25-0474-3607-441C647D53DC}"/>
              </a:ext>
            </a:extLst>
          </p:cNvPr>
          <p:cNvCxnSpPr/>
          <p:nvPr/>
        </p:nvCxnSpPr>
        <p:spPr>
          <a:xfrm>
            <a:off x="405774" y="1446716"/>
            <a:ext cx="94884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kstfelt 27">
            <a:extLst>
              <a:ext uri="{FF2B5EF4-FFF2-40B4-BE49-F238E27FC236}">
                <a16:creationId xmlns:a16="http://schemas.microsoft.com/office/drawing/2014/main" id="{DE90A7FF-7E9E-E7F1-07B3-8BF3EC9E8125}"/>
              </a:ext>
            </a:extLst>
          </p:cNvPr>
          <p:cNvSpPr txBox="1"/>
          <p:nvPr/>
        </p:nvSpPr>
        <p:spPr>
          <a:xfrm rot="16200000">
            <a:off x="-361241" y="506102"/>
            <a:ext cx="130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Virksomhed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912A942E-9362-F8A2-BA93-729ADBE167E4}"/>
              </a:ext>
            </a:extLst>
          </p:cNvPr>
          <p:cNvSpPr txBox="1"/>
          <p:nvPr/>
        </p:nvSpPr>
        <p:spPr>
          <a:xfrm>
            <a:off x="1174599" y="692720"/>
            <a:ext cx="912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Evt.  tilbud</a:t>
            </a:r>
          </a:p>
        </p:txBody>
      </p:sp>
      <p:cxnSp>
        <p:nvCxnSpPr>
          <p:cNvPr id="66" name="Forbindelse: buet 65">
            <a:extLst>
              <a:ext uri="{FF2B5EF4-FFF2-40B4-BE49-F238E27FC236}">
                <a16:creationId xmlns:a16="http://schemas.microsoft.com/office/drawing/2014/main" id="{24EF8910-5C39-DD1A-78CA-5816B851C37D}"/>
              </a:ext>
            </a:extLst>
          </p:cNvPr>
          <p:cNvCxnSpPr>
            <a:cxnSpLocks/>
          </p:cNvCxnSpPr>
          <p:nvPr/>
        </p:nvCxnSpPr>
        <p:spPr>
          <a:xfrm rot="5400000">
            <a:off x="1216946" y="1277504"/>
            <a:ext cx="746954" cy="9538"/>
          </a:xfrm>
          <a:prstGeom prst="curvedConnector3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9" name="Forbindelse: buet 178">
            <a:extLst>
              <a:ext uri="{FF2B5EF4-FFF2-40B4-BE49-F238E27FC236}">
                <a16:creationId xmlns:a16="http://schemas.microsoft.com/office/drawing/2014/main" id="{3ABCCC7D-5E1E-9AB0-F167-A49F369A0447}"/>
              </a:ext>
            </a:extLst>
          </p:cNvPr>
          <p:cNvCxnSpPr>
            <a:cxnSpLocks/>
          </p:cNvCxnSpPr>
          <p:nvPr/>
        </p:nvCxnSpPr>
        <p:spPr>
          <a:xfrm rot="5400000">
            <a:off x="5286240" y="1267473"/>
            <a:ext cx="746954" cy="9538"/>
          </a:xfrm>
          <a:prstGeom prst="curvedConnector3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19" name="Gruppe 218">
            <a:extLst>
              <a:ext uri="{FF2B5EF4-FFF2-40B4-BE49-F238E27FC236}">
                <a16:creationId xmlns:a16="http://schemas.microsoft.com/office/drawing/2014/main" id="{35626802-9A21-8228-7BAE-B4BA0337C197}"/>
              </a:ext>
            </a:extLst>
          </p:cNvPr>
          <p:cNvGrpSpPr/>
          <p:nvPr/>
        </p:nvGrpSpPr>
        <p:grpSpPr>
          <a:xfrm>
            <a:off x="1328839" y="356818"/>
            <a:ext cx="416950" cy="375429"/>
            <a:chOff x="1334781" y="356818"/>
            <a:chExt cx="416950" cy="375429"/>
          </a:xfrm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A6E5B7DB-D07D-C757-2313-7BF81A6A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053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50B098A4-ECB7-0150-A83F-B807A6679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374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9" name="Rectangle 7">
              <a:extLst>
                <a:ext uri="{FF2B5EF4-FFF2-40B4-BE49-F238E27FC236}">
                  <a16:creationId xmlns:a16="http://schemas.microsoft.com/office/drawing/2014/main" id="{91D2BA03-CAD0-FB05-5F12-CD5F34DC3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374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0" name="Rectangle 8">
              <a:extLst>
                <a:ext uri="{FF2B5EF4-FFF2-40B4-BE49-F238E27FC236}">
                  <a16:creationId xmlns:a16="http://schemas.microsoft.com/office/drawing/2014/main" id="{D804C470-F312-B093-E384-D145A5128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677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7F2B8313-DDF9-671B-0D74-C403D136A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053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Rectangle 10">
              <a:extLst>
                <a:ext uri="{FF2B5EF4-FFF2-40B4-BE49-F238E27FC236}">
                  <a16:creationId xmlns:a16="http://schemas.microsoft.com/office/drawing/2014/main" id="{F9C3C62A-2BEE-EEE8-486E-4C7436B66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677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id="{E23565A4-AEC8-A7D6-58E1-622CEA1D1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356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277ACEBE-E2D6-11C7-2778-3EC652349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4781" y="356818"/>
              <a:ext cx="416950" cy="375429"/>
            </a:xfrm>
            <a:custGeom>
              <a:avLst/>
              <a:gdLst>
                <a:gd name="T0" fmla="*/ 1565 w 2347"/>
                <a:gd name="T1" fmla="*/ 391 h 2113"/>
                <a:gd name="T2" fmla="*/ 1526 w 2347"/>
                <a:gd name="T3" fmla="*/ 0 h 2113"/>
                <a:gd name="T4" fmla="*/ 782 w 2347"/>
                <a:gd name="T5" fmla="*/ 39 h 2113"/>
                <a:gd name="T6" fmla="*/ 39 w 2347"/>
                <a:gd name="T7" fmla="*/ 391 h 2113"/>
                <a:gd name="T8" fmla="*/ 0 w 2347"/>
                <a:gd name="T9" fmla="*/ 2074 h 2113"/>
                <a:gd name="T10" fmla="*/ 861 w 2347"/>
                <a:gd name="T11" fmla="*/ 2113 h 2113"/>
                <a:gd name="T12" fmla="*/ 900 w 2347"/>
                <a:gd name="T13" fmla="*/ 1643 h 2113"/>
                <a:gd name="T14" fmla="*/ 1486 w 2347"/>
                <a:gd name="T15" fmla="*/ 1682 h 2113"/>
                <a:gd name="T16" fmla="*/ 2308 w 2347"/>
                <a:gd name="T17" fmla="*/ 2113 h 2113"/>
                <a:gd name="T18" fmla="*/ 2347 w 2347"/>
                <a:gd name="T19" fmla="*/ 431 h 2113"/>
                <a:gd name="T20" fmla="*/ 626 w 2347"/>
                <a:gd name="T21" fmla="*/ 1448 h 2113"/>
                <a:gd name="T22" fmla="*/ 274 w 2347"/>
                <a:gd name="T23" fmla="*/ 1487 h 2113"/>
                <a:gd name="T24" fmla="*/ 235 w 2347"/>
                <a:gd name="T25" fmla="*/ 1135 h 2113"/>
                <a:gd name="T26" fmla="*/ 587 w 2347"/>
                <a:gd name="T27" fmla="*/ 1096 h 2113"/>
                <a:gd name="T28" fmla="*/ 626 w 2347"/>
                <a:gd name="T29" fmla="*/ 1448 h 2113"/>
                <a:gd name="T30" fmla="*/ 587 w 2347"/>
                <a:gd name="T31" fmla="*/ 1017 h 2113"/>
                <a:gd name="T32" fmla="*/ 235 w 2347"/>
                <a:gd name="T33" fmla="*/ 978 h 2113"/>
                <a:gd name="T34" fmla="*/ 274 w 2347"/>
                <a:gd name="T35" fmla="*/ 626 h 2113"/>
                <a:gd name="T36" fmla="*/ 626 w 2347"/>
                <a:gd name="T37" fmla="*/ 665 h 2113"/>
                <a:gd name="T38" fmla="*/ 1095 w 2347"/>
                <a:gd name="T39" fmla="*/ 1448 h 2113"/>
                <a:gd name="T40" fmla="*/ 743 w 2347"/>
                <a:gd name="T41" fmla="*/ 1487 h 2113"/>
                <a:gd name="T42" fmla="*/ 704 w 2347"/>
                <a:gd name="T43" fmla="*/ 1135 h 2113"/>
                <a:gd name="T44" fmla="*/ 1056 w 2347"/>
                <a:gd name="T45" fmla="*/ 1096 h 2113"/>
                <a:gd name="T46" fmla="*/ 1095 w 2347"/>
                <a:gd name="T47" fmla="*/ 1448 h 2113"/>
                <a:gd name="T48" fmla="*/ 1056 w 2347"/>
                <a:gd name="T49" fmla="*/ 1017 h 2113"/>
                <a:gd name="T50" fmla="*/ 704 w 2347"/>
                <a:gd name="T51" fmla="*/ 978 h 2113"/>
                <a:gd name="T52" fmla="*/ 743 w 2347"/>
                <a:gd name="T53" fmla="*/ 626 h 2113"/>
                <a:gd name="T54" fmla="*/ 1095 w 2347"/>
                <a:gd name="T55" fmla="*/ 665 h 2113"/>
                <a:gd name="T56" fmla="*/ 1095 w 2347"/>
                <a:gd name="T57" fmla="*/ 391 h 2113"/>
                <a:gd name="T58" fmla="*/ 1017 w 2347"/>
                <a:gd name="T59" fmla="*/ 391 h 2113"/>
                <a:gd name="T60" fmla="*/ 1056 w 2347"/>
                <a:gd name="T61" fmla="*/ 118 h 2113"/>
                <a:gd name="T62" fmla="*/ 1095 w 2347"/>
                <a:gd name="T63" fmla="*/ 235 h 2113"/>
                <a:gd name="T64" fmla="*/ 1252 w 2347"/>
                <a:gd name="T65" fmla="*/ 157 h 2113"/>
                <a:gd name="T66" fmla="*/ 1330 w 2347"/>
                <a:gd name="T67" fmla="*/ 157 h 2113"/>
                <a:gd name="T68" fmla="*/ 1291 w 2347"/>
                <a:gd name="T69" fmla="*/ 431 h 2113"/>
                <a:gd name="T70" fmla="*/ 1252 w 2347"/>
                <a:gd name="T71" fmla="*/ 313 h 2113"/>
                <a:gd name="T72" fmla="*/ 1095 w 2347"/>
                <a:gd name="T73" fmla="*/ 391 h 2113"/>
                <a:gd name="T74" fmla="*/ 1604 w 2347"/>
                <a:gd name="T75" fmla="*/ 1487 h 2113"/>
                <a:gd name="T76" fmla="*/ 1252 w 2347"/>
                <a:gd name="T77" fmla="*/ 1448 h 2113"/>
                <a:gd name="T78" fmla="*/ 1291 w 2347"/>
                <a:gd name="T79" fmla="*/ 1096 h 2113"/>
                <a:gd name="T80" fmla="*/ 1643 w 2347"/>
                <a:gd name="T81" fmla="*/ 1135 h 2113"/>
                <a:gd name="T82" fmla="*/ 1643 w 2347"/>
                <a:gd name="T83" fmla="*/ 978 h 2113"/>
                <a:gd name="T84" fmla="*/ 1291 w 2347"/>
                <a:gd name="T85" fmla="*/ 1017 h 2113"/>
                <a:gd name="T86" fmla="*/ 1252 w 2347"/>
                <a:gd name="T87" fmla="*/ 665 h 2113"/>
                <a:gd name="T88" fmla="*/ 1604 w 2347"/>
                <a:gd name="T89" fmla="*/ 626 h 2113"/>
                <a:gd name="T90" fmla="*/ 1643 w 2347"/>
                <a:gd name="T91" fmla="*/ 978 h 2113"/>
                <a:gd name="T92" fmla="*/ 2073 w 2347"/>
                <a:gd name="T93" fmla="*/ 1487 h 2113"/>
                <a:gd name="T94" fmla="*/ 1721 w 2347"/>
                <a:gd name="T95" fmla="*/ 1448 h 2113"/>
                <a:gd name="T96" fmla="*/ 1760 w 2347"/>
                <a:gd name="T97" fmla="*/ 1096 h 2113"/>
                <a:gd name="T98" fmla="*/ 2112 w 2347"/>
                <a:gd name="T99" fmla="*/ 1135 h 2113"/>
                <a:gd name="T100" fmla="*/ 2112 w 2347"/>
                <a:gd name="T101" fmla="*/ 978 h 2113"/>
                <a:gd name="T102" fmla="*/ 1760 w 2347"/>
                <a:gd name="T103" fmla="*/ 1017 h 2113"/>
                <a:gd name="T104" fmla="*/ 1721 w 2347"/>
                <a:gd name="T105" fmla="*/ 665 h 2113"/>
                <a:gd name="T106" fmla="*/ 2073 w 2347"/>
                <a:gd name="T107" fmla="*/ 626 h 2113"/>
                <a:gd name="T108" fmla="*/ 2112 w 2347"/>
                <a:gd name="T109" fmla="*/ 978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7" h="2113">
                  <a:moveTo>
                    <a:pt x="2308" y="391"/>
                  </a:moveTo>
                  <a:cubicBezTo>
                    <a:pt x="1565" y="391"/>
                    <a:pt x="1565" y="391"/>
                    <a:pt x="1565" y="391"/>
                  </a:cubicBezTo>
                  <a:cubicBezTo>
                    <a:pt x="1565" y="39"/>
                    <a:pt x="1565" y="39"/>
                    <a:pt x="1565" y="39"/>
                  </a:cubicBezTo>
                  <a:cubicBezTo>
                    <a:pt x="1565" y="18"/>
                    <a:pt x="1547" y="0"/>
                    <a:pt x="1526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00" y="0"/>
                    <a:pt x="782" y="18"/>
                    <a:pt x="782" y="39"/>
                  </a:cubicBezTo>
                  <a:cubicBezTo>
                    <a:pt x="782" y="391"/>
                    <a:pt x="782" y="391"/>
                    <a:pt x="782" y="391"/>
                  </a:cubicBezTo>
                  <a:cubicBezTo>
                    <a:pt x="39" y="391"/>
                    <a:pt x="39" y="391"/>
                    <a:pt x="39" y="391"/>
                  </a:cubicBezTo>
                  <a:cubicBezTo>
                    <a:pt x="17" y="391"/>
                    <a:pt x="0" y="409"/>
                    <a:pt x="0" y="431"/>
                  </a:cubicBezTo>
                  <a:cubicBezTo>
                    <a:pt x="0" y="2074"/>
                    <a:pt x="0" y="2074"/>
                    <a:pt x="0" y="2074"/>
                  </a:cubicBezTo>
                  <a:cubicBezTo>
                    <a:pt x="0" y="2095"/>
                    <a:pt x="17" y="2113"/>
                    <a:pt x="39" y="2113"/>
                  </a:cubicBezTo>
                  <a:cubicBezTo>
                    <a:pt x="861" y="2113"/>
                    <a:pt x="861" y="2113"/>
                    <a:pt x="861" y="2113"/>
                  </a:cubicBezTo>
                  <a:cubicBezTo>
                    <a:pt x="861" y="1682"/>
                    <a:pt x="861" y="1682"/>
                    <a:pt x="861" y="1682"/>
                  </a:cubicBezTo>
                  <a:cubicBezTo>
                    <a:pt x="861" y="1661"/>
                    <a:pt x="878" y="1643"/>
                    <a:pt x="900" y="1643"/>
                  </a:cubicBezTo>
                  <a:cubicBezTo>
                    <a:pt x="1447" y="1643"/>
                    <a:pt x="1447" y="1643"/>
                    <a:pt x="1447" y="1643"/>
                  </a:cubicBezTo>
                  <a:cubicBezTo>
                    <a:pt x="1469" y="1643"/>
                    <a:pt x="1486" y="1661"/>
                    <a:pt x="1486" y="1682"/>
                  </a:cubicBezTo>
                  <a:cubicBezTo>
                    <a:pt x="1486" y="2113"/>
                    <a:pt x="1486" y="2113"/>
                    <a:pt x="1486" y="2113"/>
                  </a:cubicBezTo>
                  <a:cubicBezTo>
                    <a:pt x="2308" y="2113"/>
                    <a:pt x="2308" y="2113"/>
                    <a:pt x="2308" y="2113"/>
                  </a:cubicBezTo>
                  <a:cubicBezTo>
                    <a:pt x="2330" y="2113"/>
                    <a:pt x="2347" y="2095"/>
                    <a:pt x="2347" y="2074"/>
                  </a:cubicBezTo>
                  <a:cubicBezTo>
                    <a:pt x="2347" y="431"/>
                    <a:pt x="2347" y="431"/>
                    <a:pt x="2347" y="431"/>
                  </a:cubicBezTo>
                  <a:cubicBezTo>
                    <a:pt x="2347" y="409"/>
                    <a:pt x="2330" y="391"/>
                    <a:pt x="2308" y="391"/>
                  </a:cubicBezTo>
                  <a:close/>
                  <a:moveTo>
                    <a:pt x="626" y="1448"/>
                  </a:moveTo>
                  <a:cubicBezTo>
                    <a:pt x="626" y="1469"/>
                    <a:pt x="608" y="1487"/>
                    <a:pt x="587" y="1487"/>
                  </a:cubicBezTo>
                  <a:cubicBezTo>
                    <a:pt x="274" y="1487"/>
                    <a:pt x="274" y="1487"/>
                    <a:pt x="274" y="1487"/>
                  </a:cubicBezTo>
                  <a:cubicBezTo>
                    <a:pt x="252" y="1487"/>
                    <a:pt x="235" y="1469"/>
                    <a:pt x="235" y="1448"/>
                  </a:cubicBezTo>
                  <a:cubicBezTo>
                    <a:pt x="235" y="1135"/>
                    <a:pt x="235" y="1135"/>
                    <a:pt x="235" y="1135"/>
                  </a:cubicBezTo>
                  <a:cubicBezTo>
                    <a:pt x="235" y="1113"/>
                    <a:pt x="252" y="1096"/>
                    <a:pt x="274" y="1096"/>
                  </a:cubicBezTo>
                  <a:cubicBezTo>
                    <a:pt x="587" y="1096"/>
                    <a:pt x="587" y="1096"/>
                    <a:pt x="587" y="1096"/>
                  </a:cubicBezTo>
                  <a:cubicBezTo>
                    <a:pt x="608" y="1096"/>
                    <a:pt x="626" y="1113"/>
                    <a:pt x="626" y="1135"/>
                  </a:cubicBezTo>
                  <a:lnTo>
                    <a:pt x="626" y="1448"/>
                  </a:lnTo>
                  <a:close/>
                  <a:moveTo>
                    <a:pt x="626" y="978"/>
                  </a:moveTo>
                  <a:cubicBezTo>
                    <a:pt x="626" y="1000"/>
                    <a:pt x="608" y="1017"/>
                    <a:pt x="587" y="1017"/>
                  </a:cubicBezTo>
                  <a:cubicBezTo>
                    <a:pt x="274" y="1017"/>
                    <a:pt x="274" y="1017"/>
                    <a:pt x="274" y="1017"/>
                  </a:cubicBezTo>
                  <a:cubicBezTo>
                    <a:pt x="252" y="1017"/>
                    <a:pt x="235" y="1000"/>
                    <a:pt x="235" y="978"/>
                  </a:cubicBezTo>
                  <a:cubicBezTo>
                    <a:pt x="235" y="665"/>
                    <a:pt x="235" y="665"/>
                    <a:pt x="235" y="665"/>
                  </a:cubicBezTo>
                  <a:cubicBezTo>
                    <a:pt x="235" y="644"/>
                    <a:pt x="252" y="626"/>
                    <a:pt x="274" y="626"/>
                  </a:cubicBezTo>
                  <a:cubicBezTo>
                    <a:pt x="587" y="626"/>
                    <a:pt x="587" y="626"/>
                    <a:pt x="587" y="626"/>
                  </a:cubicBezTo>
                  <a:cubicBezTo>
                    <a:pt x="608" y="626"/>
                    <a:pt x="626" y="644"/>
                    <a:pt x="626" y="665"/>
                  </a:cubicBezTo>
                  <a:lnTo>
                    <a:pt x="626" y="978"/>
                  </a:lnTo>
                  <a:close/>
                  <a:moveTo>
                    <a:pt x="1095" y="1448"/>
                  </a:moveTo>
                  <a:cubicBezTo>
                    <a:pt x="1095" y="1469"/>
                    <a:pt x="1078" y="1487"/>
                    <a:pt x="1056" y="1487"/>
                  </a:cubicBezTo>
                  <a:cubicBezTo>
                    <a:pt x="743" y="1487"/>
                    <a:pt x="743" y="1487"/>
                    <a:pt x="743" y="1487"/>
                  </a:cubicBezTo>
                  <a:cubicBezTo>
                    <a:pt x="722" y="1487"/>
                    <a:pt x="704" y="1469"/>
                    <a:pt x="704" y="1448"/>
                  </a:cubicBezTo>
                  <a:cubicBezTo>
                    <a:pt x="704" y="1135"/>
                    <a:pt x="704" y="1135"/>
                    <a:pt x="704" y="1135"/>
                  </a:cubicBezTo>
                  <a:cubicBezTo>
                    <a:pt x="704" y="1113"/>
                    <a:pt x="722" y="1096"/>
                    <a:pt x="743" y="1096"/>
                  </a:cubicBezTo>
                  <a:cubicBezTo>
                    <a:pt x="1056" y="1096"/>
                    <a:pt x="1056" y="1096"/>
                    <a:pt x="1056" y="1096"/>
                  </a:cubicBezTo>
                  <a:cubicBezTo>
                    <a:pt x="1078" y="1096"/>
                    <a:pt x="1095" y="1113"/>
                    <a:pt x="1095" y="1135"/>
                  </a:cubicBezTo>
                  <a:lnTo>
                    <a:pt x="1095" y="1448"/>
                  </a:lnTo>
                  <a:close/>
                  <a:moveTo>
                    <a:pt x="1095" y="978"/>
                  </a:moveTo>
                  <a:cubicBezTo>
                    <a:pt x="1095" y="1000"/>
                    <a:pt x="1078" y="1017"/>
                    <a:pt x="1056" y="1017"/>
                  </a:cubicBezTo>
                  <a:cubicBezTo>
                    <a:pt x="743" y="1017"/>
                    <a:pt x="743" y="1017"/>
                    <a:pt x="743" y="1017"/>
                  </a:cubicBezTo>
                  <a:cubicBezTo>
                    <a:pt x="722" y="1017"/>
                    <a:pt x="704" y="1000"/>
                    <a:pt x="704" y="978"/>
                  </a:cubicBezTo>
                  <a:cubicBezTo>
                    <a:pt x="704" y="665"/>
                    <a:pt x="704" y="665"/>
                    <a:pt x="704" y="665"/>
                  </a:cubicBezTo>
                  <a:cubicBezTo>
                    <a:pt x="704" y="644"/>
                    <a:pt x="722" y="626"/>
                    <a:pt x="743" y="626"/>
                  </a:cubicBezTo>
                  <a:cubicBezTo>
                    <a:pt x="1056" y="626"/>
                    <a:pt x="1056" y="626"/>
                    <a:pt x="1056" y="626"/>
                  </a:cubicBezTo>
                  <a:cubicBezTo>
                    <a:pt x="1078" y="626"/>
                    <a:pt x="1095" y="644"/>
                    <a:pt x="1095" y="665"/>
                  </a:cubicBezTo>
                  <a:lnTo>
                    <a:pt x="1095" y="978"/>
                  </a:lnTo>
                  <a:close/>
                  <a:moveTo>
                    <a:pt x="1095" y="391"/>
                  </a:moveTo>
                  <a:cubicBezTo>
                    <a:pt x="1095" y="413"/>
                    <a:pt x="1078" y="431"/>
                    <a:pt x="1056" y="431"/>
                  </a:cubicBezTo>
                  <a:cubicBezTo>
                    <a:pt x="1035" y="431"/>
                    <a:pt x="1017" y="413"/>
                    <a:pt x="1017" y="391"/>
                  </a:cubicBezTo>
                  <a:cubicBezTo>
                    <a:pt x="1017" y="157"/>
                    <a:pt x="1017" y="157"/>
                    <a:pt x="1017" y="157"/>
                  </a:cubicBezTo>
                  <a:cubicBezTo>
                    <a:pt x="1017" y="135"/>
                    <a:pt x="1035" y="118"/>
                    <a:pt x="1056" y="118"/>
                  </a:cubicBezTo>
                  <a:cubicBezTo>
                    <a:pt x="1078" y="118"/>
                    <a:pt x="1095" y="135"/>
                    <a:pt x="1095" y="157"/>
                  </a:cubicBezTo>
                  <a:cubicBezTo>
                    <a:pt x="1095" y="235"/>
                    <a:pt x="1095" y="235"/>
                    <a:pt x="1095" y="235"/>
                  </a:cubicBezTo>
                  <a:cubicBezTo>
                    <a:pt x="1252" y="235"/>
                    <a:pt x="1252" y="235"/>
                    <a:pt x="1252" y="235"/>
                  </a:cubicBezTo>
                  <a:cubicBezTo>
                    <a:pt x="1252" y="157"/>
                    <a:pt x="1252" y="157"/>
                    <a:pt x="1252" y="157"/>
                  </a:cubicBezTo>
                  <a:cubicBezTo>
                    <a:pt x="1252" y="135"/>
                    <a:pt x="1269" y="118"/>
                    <a:pt x="1291" y="118"/>
                  </a:cubicBezTo>
                  <a:cubicBezTo>
                    <a:pt x="1313" y="118"/>
                    <a:pt x="1330" y="135"/>
                    <a:pt x="1330" y="157"/>
                  </a:cubicBezTo>
                  <a:cubicBezTo>
                    <a:pt x="1330" y="391"/>
                    <a:pt x="1330" y="391"/>
                    <a:pt x="1330" y="391"/>
                  </a:cubicBezTo>
                  <a:cubicBezTo>
                    <a:pt x="1330" y="413"/>
                    <a:pt x="1313" y="431"/>
                    <a:pt x="1291" y="431"/>
                  </a:cubicBezTo>
                  <a:cubicBezTo>
                    <a:pt x="1269" y="431"/>
                    <a:pt x="1252" y="413"/>
                    <a:pt x="1252" y="391"/>
                  </a:cubicBezTo>
                  <a:cubicBezTo>
                    <a:pt x="1252" y="313"/>
                    <a:pt x="1252" y="313"/>
                    <a:pt x="1252" y="313"/>
                  </a:cubicBezTo>
                  <a:cubicBezTo>
                    <a:pt x="1095" y="313"/>
                    <a:pt x="1095" y="313"/>
                    <a:pt x="1095" y="313"/>
                  </a:cubicBezTo>
                  <a:lnTo>
                    <a:pt x="1095" y="391"/>
                  </a:lnTo>
                  <a:close/>
                  <a:moveTo>
                    <a:pt x="1643" y="1448"/>
                  </a:moveTo>
                  <a:cubicBezTo>
                    <a:pt x="1643" y="1469"/>
                    <a:pt x="1625" y="1487"/>
                    <a:pt x="1604" y="1487"/>
                  </a:cubicBezTo>
                  <a:cubicBezTo>
                    <a:pt x="1291" y="1487"/>
                    <a:pt x="1291" y="1487"/>
                    <a:pt x="1291" y="1487"/>
                  </a:cubicBezTo>
                  <a:cubicBezTo>
                    <a:pt x="1269" y="1487"/>
                    <a:pt x="1252" y="1469"/>
                    <a:pt x="1252" y="1448"/>
                  </a:cubicBezTo>
                  <a:cubicBezTo>
                    <a:pt x="1252" y="1135"/>
                    <a:pt x="1252" y="1135"/>
                    <a:pt x="1252" y="1135"/>
                  </a:cubicBezTo>
                  <a:cubicBezTo>
                    <a:pt x="1252" y="1113"/>
                    <a:pt x="1269" y="1096"/>
                    <a:pt x="1291" y="1096"/>
                  </a:cubicBezTo>
                  <a:cubicBezTo>
                    <a:pt x="1604" y="1096"/>
                    <a:pt x="1604" y="1096"/>
                    <a:pt x="1604" y="1096"/>
                  </a:cubicBezTo>
                  <a:cubicBezTo>
                    <a:pt x="1625" y="1096"/>
                    <a:pt x="1643" y="1113"/>
                    <a:pt x="1643" y="1135"/>
                  </a:cubicBezTo>
                  <a:lnTo>
                    <a:pt x="1643" y="1448"/>
                  </a:lnTo>
                  <a:close/>
                  <a:moveTo>
                    <a:pt x="1643" y="978"/>
                  </a:moveTo>
                  <a:cubicBezTo>
                    <a:pt x="1643" y="1000"/>
                    <a:pt x="1625" y="1017"/>
                    <a:pt x="1604" y="1017"/>
                  </a:cubicBezTo>
                  <a:cubicBezTo>
                    <a:pt x="1291" y="1017"/>
                    <a:pt x="1291" y="1017"/>
                    <a:pt x="1291" y="1017"/>
                  </a:cubicBezTo>
                  <a:cubicBezTo>
                    <a:pt x="1269" y="1017"/>
                    <a:pt x="1252" y="1000"/>
                    <a:pt x="1252" y="978"/>
                  </a:cubicBezTo>
                  <a:cubicBezTo>
                    <a:pt x="1252" y="665"/>
                    <a:pt x="1252" y="665"/>
                    <a:pt x="1252" y="665"/>
                  </a:cubicBezTo>
                  <a:cubicBezTo>
                    <a:pt x="1252" y="644"/>
                    <a:pt x="1269" y="626"/>
                    <a:pt x="1291" y="626"/>
                  </a:cubicBezTo>
                  <a:cubicBezTo>
                    <a:pt x="1604" y="626"/>
                    <a:pt x="1604" y="626"/>
                    <a:pt x="1604" y="626"/>
                  </a:cubicBezTo>
                  <a:cubicBezTo>
                    <a:pt x="1625" y="626"/>
                    <a:pt x="1643" y="644"/>
                    <a:pt x="1643" y="665"/>
                  </a:cubicBezTo>
                  <a:lnTo>
                    <a:pt x="1643" y="978"/>
                  </a:lnTo>
                  <a:close/>
                  <a:moveTo>
                    <a:pt x="2112" y="1448"/>
                  </a:moveTo>
                  <a:cubicBezTo>
                    <a:pt x="2112" y="1469"/>
                    <a:pt x="2095" y="1487"/>
                    <a:pt x="2073" y="1487"/>
                  </a:cubicBezTo>
                  <a:cubicBezTo>
                    <a:pt x="1760" y="1487"/>
                    <a:pt x="1760" y="1487"/>
                    <a:pt x="1760" y="1487"/>
                  </a:cubicBezTo>
                  <a:cubicBezTo>
                    <a:pt x="1739" y="1487"/>
                    <a:pt x="1721" y="1469"/>
                    <a:pt x="1721" y="1448"/>
                  </a:cubicBezTo>
                  <a:cubicBezTo>
                    <a:pt x="1721" y="1135"/>
                    <a:pt x="1721" y="1135"/>
                    <a:pt x="1721" y="1135"/>
                  </a:cubicBezTo>
                  <a:cubicBezTo>
                    <a:pt x="1721" y="1113"/>
                    <a:pt x="1739" y="1096"/>
                    <a:pt x="1760" y="1096"/>
                  </a:cubicBezTo>
                  <a:cubicBezTo>
                    <a:pt x="2073" y="1096"/>
                    <a:pt x="2073" y="1096"/>
                    <a:pt x="2073" y="1096"/>
                  </a:cubicBezTo>
                  <a:cubicBezTo>
                    <a:pt x="2095" y="1096"/>
                    <a:pt x="2112" y="1113"/>
                    <a:pt x="2112" y="1135"/>
                  </a:cubicBezTo>
                  <a:lnTo>
                    <a:pt x="2112" y="1448"/>
                  </a:lnTo>
                  <a:close/>
                  <a:moveTo>
                    <a:pt x="2112" y="978"/>
                  </a:moveTo>
                  <a:cubicBezTo>
                    <a:pt x="2112" y="1000"/>
                    <a:pt x="2095" y="1017"/>
                    <a:pt x="2073" y="1017"/>
                  </a:cubicBezTo>
                  <a:cubicBezTo>
                    <a:pt x="1760" y="1017"/>
                    <a:pt x="1760" y="1017"/>
                    <a:pt x="1760" y="1017"/>
                  </a:cubicBezTo>
                  <a:cubicBezTo>
                    <a:pt x="1739" y="1017"/>
                    <a:pt x="1721" y="1000"/>
                    <a:pt x="1721" y="978"/>
                  </a:cubicBezTo>
                  <a:cubicBezTo>
                    <a:pt x="1721" y="665"/>
                    <a:pt x="1721" y="665"/>
                    <a:pt x="1721" y="665"/>
                  </a:cubicBezTo>
                  <a:cubicBezTo>
                    <a:pt x="1721" y="644"/>
                    <a:pt x="1739" y="626"/>
                    <a:pt x="1760" y="626"/>
                  </a:cubicBezTo>
                  <a:cubicBezTo>
                    <a:pt x="2073" y="626"/>
                    <a:pt x="2073" y="626"/>
                    <a:pt x="2073" y="626"/>
                  </a:cubicBezTo>
                  <a:cubicBezTo>
                    <a:pt x="2095" y="626"/>
                    <a:pt x="2112" y="644"/>
                    <a:pt x="2112" y="665"/>
                  </a:cubicBezTo>
                  <a:lnTo>
                    <a:pt x="2112" y="978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Rectangle 13">
              <a:extLst>
                <a:ext uri="{FF2B5EF4-FFF2-40B4-BE49-F238E27FC236}">
                  <a16:creationId xmlns:a16="http://schemas.microsoft.com/office/drawing/2014/main" id="{CD7A8AC1-8366-0F9D-A826-3D8F2FD6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561" y="662582"/>
              <a:ext cx="83390" cy="69665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Rectangle 14">
              <a:extLst>
                <a:ext uri="{FF2B5EF4-FFF2-40B4-BE49-F238E27FC236}">
                  <a16:creationId xmlns:a16="http://schemas.microsoft.com/office/drawing/2014/main" id="{61654959-B74E-36C3-06F4-8EF4A68B1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356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93" name="Kombinationstegning: figur 92">
            <a:extLst>
              <a:ext uri="{FF2B5EF4-FFF2-40B4-BE49-F238E27FC236}">
                <a16:creationId xmlns:a16="http://schemas.microsoft.com/office/drawing/2014/main" id="{E6B77244-EFD4-44C2-92D1-B83E99FBE107}"/>
              </a:ext>
            </a:extLst>
          </p:cNvPr>
          <p:cNvSpPr/>
          <p:nvPr/>
        </p:nvSpPr>
        <p:spPr>
          <a:xfrm>
            <a:off x="2443130" y="1323519"/>
            <a:ext cx="981890" cy="2502031"/>
          </a:xfrm>
          <a:custGeom>
            <a:avLst/>
            <a:gdLst>
              <a:gd name="connsiteX0" fmla="*/ 89979 w 1263215"/>
              <a:gd name="connsiteY0" fmla="*/ 3011200 h 3011200"/>
              <a:gd name="connsiteX1" fmla="*/ 108640 w 1263215"/>
              <a:gd name="connsiteY1" fmla="*/ 295991 h 3011200"/>
              <a:gd name="connsiteX2" fmla="*/ 1172330 w 1263215"/>
              <a:gd name="connsiteY2" fmla="*/ 72057 h 3011200"/>
              <a:gd name="connsiteX3" fmla="*/ 1135007 w 1263215"/>
              <a:gd name="connsiteY3" fmla="*/ 90718 h 3011200"/>
              <a:gd name="connsiteX0" fmla="*/ 497151 w 1670387"/>
              <a:gd name="connsiteY0" fmla="*/ 2955390 h 2955390"/>
              <a:gd name="connsiteX1" fmla="*/ 35528 w 1670387"/>
              <a:gd name="connsiteY1" fmla="*/ 1267597 h 2955390"/>
              <a:gd name="connsiteX2" fmla="*/ 1579502 w 1670387"/>
              <a:gd name="connsiteY2" fmla="*/ 16247 h 2955390"/>
              <a:gd name="connsiteX3" fmla="*/ 1542179 w 1670387"/>
              <a:gd name="connsiteY3" fmla="*/ 34908 h 2955390"/>
              <a:gd name="connsiteX0" fmla="*/ 497151 w 1596809"/>
              <a:gd name="connsiteY0" fmla="*/ 2962226 h 2962226"/>
              <a:gd name="connsiteX1" fmla="*/ 35528 w 1596809"/>
              <a:gd name="connsiteY1" fmla="*/ 1274433 h 2962226"/>
              <a:gd name="connsiteX2" fmla="*/ 1579502 w 1596809"/>
              <a:gd name="connsiteY2" fmla="*/ 23083 h 2962226"/>
              <a:gd name="connsiteX3" fmla="*/ 495589 w 1596809"/>
              <a:gd name="connsiteY3" fmla="*/ 22540 h 2962226"/>
              <a:gd name="connsiteX0" fmla="*/ 462453 w 514066"/>
              <a:gd name="connsiteY0" fmla="*/ 2940444 h 2940444"/>
              <a:gd name="connsiteX1" fmla="*/ 830 w 514066"/>
              <a:gd name="connsiteY1" fmla="*/ 1252651 h 2940444"/>
              <a:gd name="connsiteX2" fmla="*/ 340509 w 514066"/>
              <a:gd name="connsiteY2" fmla="*/ 683045 h 2940444"/>
              <a:gd name="connsiteX3" fmla="*/ 460891 w 514066"/>
              <a:gd name="connsiteY3" fmla="*/ 758 h 2940444"/>
              <a:gd name="connsiteX0" fmla="*/ 462453 w 633292"/>
              <a:gd name="connsiteY0" fmla="*/ 2950034 h 2950034"/>
              <a:gd name="connsiteX1" fmla="*/ 830 w 633292"/>
              <a:gd name="connsiteY1" fmla="*/ 1262241 h 2950034"/>
              <a:gd name="connsiteX2" fmla="*/ 340509 w 633292"/>
              <a:gd name="connsiteY2" fmla="*/ 692635 h 2950034"/>
              <a:gd name="connsiteX3" fmla="*/ 604259 w 633292"/>
              <a:gd name="connsiteY3" fmla="*/ 746 h 2950034"/>
              <a:gd name="connsiteX0" fmla="*/ 462618 w 604424"/>
              <a:gd name="connsiteY0" fmla="*/ 2949288 h 2949288"/>
              <a:gd name="connsiteX1" fmla="*/ 995 w 604424"/>
              <a:gd name="connsiteY1" fmla="*/ 1261495 h 2949288"/>
              <a:gd name="connsiteX2" fmla="*/ 604424 w 604424"/>
              <a:gd name="connsiteY2" fmla="*/ 0 h 2949288"/>
              <a:gd name="connsiteX0" fmla="*/ 469770 w 611576"/>
              <a:gd name="connsiteY0" fmla="*/ 2949288 h 2949288"/>
              <a:gd name="connsiteX1" fmla="*/ 978 w 611576"/>
              <a:gd name="connsiteY1" fmla="*/ 1616770 h 2949288"/>
              <a:gd name="connsiteX2" fmla="*/ 611576 w 611576"/>
              <a:gd name="connsiteY2" fmla="*/ 0 h 2949288"/>
              <a:gd name="connsiteX0" fmla="*/ 741873 w 741873"/>
              <a:gd name="connsiteY0" fmla="*/ 2939686 h 2939686"/>
              <a:gd name="connsiteX1" fmla="*/ 681 w 741873"/>
              <a:gd name="connsiteY1" fmla="*/ 1616770 h 2939686"/>
              <a:gd name="connsiteX2" fmla="*/ 611279 w 741873"/>
              <a:gd name="connsiteY2" fmla="*/ 0 h 2939686"/>
              <a:gd name="connsiteX0" fmla="*/ 754356 w 754356"/>
              <a:gd name="connsiteY0" fmla="*/ 2574810 h 2574810"/>
              <a:gd name="connsiteX1" fmla="*/ 13164 w 754356"/>
              <a:gd name="connsiteY1" fmla="*/ 1251894 h 2574810"/>
              <a:gd name="connsiteX2" fmla="*/ 315520 w 754356"/>
              <a:gd name="connsiteY2" fmla="*/ 0 h 257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56" h="2574810">
                <a:moveTo>
                  <a:pt x="754356" y="2574810"/>
                </a:moveTo>
                <a:cubicBezTo>
                  <a:pt x="673490" y="1462134"/>
                  <a:pt x="86303" y="1681029"/>
                  <a:pt x="13164" y="1251894"/>
                </a:cubicBezTo>
                <a:cubicBezTo>
                  <a:pt x="-59975" y="822759"/>
                  <a:pt x="189806" y="262811"/>
                  <a:pt x="315520" y="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18" name="Gruppe 217">
            <a:extLst>
              <a:ext uri="{FF2B5EF4-FFF2-40B4-BE49-F238E27FC236}">
                <a16:creationId xmlns:a16="http://schemas.microsoft.com/office/drawing/2014/main" id="{2ADC93B8-774C-895F-10BC-D6584EC94DBB}"/>
              </a:ext>
            </a:extLst>
          </p:cNvPr>
          <p:cNvGrpSpPr/>
          <p:nvPr/>
        </p:nvGrpSpPr>
        <p:grpSpPr>
          <a:xfrm>
            <a:off x="3032587" y="356818"/>
            <a:ext cx="416950" cy="375429"/>
            <a:chOff x="3038529" y="357286"/>
            <a:chExt cx="416950" cy="375429"/>
          </a:xfrm>
        </p:grpSpPr>
        <p:sp>
          <p:nvSpPr>
            <p:cNvPr id="156" name="Rectangle 5">
              <a:extLst>
                <a:ext uri="{FF2B5EF4-FFF2-40B4-BE49-F238E27FC236}">
                  <a16:creationId xmlns:a16="http://schemas.microsoft.com/office/drawing/2014/main" id="{F261CD67-148D-052D-5A27-951007A4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801" y="565848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7" name="Rectangle 6">
              <a:extLst>
                <a:ext uri="{FF2B5EF4-FFF2-40B4-BE49-F238E27FC236}">
                  <a16:creationId xmlns:a16="http://schemas.microsoft.com/office/drawing/2014/main" id="{6C12BF1F-13AD-9D32-333E-643445540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122" y="565848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8" name="Rectangle 7">
              <a:extLst>
                <a:ext uri="{FF2B5EF4-FFF2-40B4-BE49-F238E27FC236}">
                  <a16:creationId xmlns:a16="http://schemas.microsoft.com/office/drawing/2014/main" id="{272D727F-0125-A1C6-D3D4-EE443581E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122" y="482371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9" name="Rectangle 8">
              <a:extLst>
                <a:ext uri="{FF2B5EF4-FFF2-40B4-BE49-F238E27FC236}">
                  <a16:creationId xmlns:a16="http://schemas.microsoft.com/office/drawing/2014/main" id="{6DC3935C-00E2-C226-87F8-81E9E4A86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425" y="565848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0" name="Rectangle 9">
              <a:extLst>
                <a:ext uri="{FF2B5EF4-FFF2-40B4-BE49-F238E27FC236}">
                  <a16:creationId xmlns:a16="http://schemas.microsoft.com/office/drawing/2014/main" id="{9DFA31F8-4E43-0CF8-8E04-B775CBD05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801" y="482371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1" name="Rectangle 10">
              <a:extLst>
                <a:ext uri="{FF2B5EF4-FFF2-40B4-BE49-F238E27FC236}">
                  <a16:creationId xmlns:a16="http://schemas.microsoft.com/office/drawing/2014/main" id="{0035FAC9-D37A-E417-F1B7-01BB700BC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425" y="482371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2" name="Rectangle 11">
              <a:extLst>
                <a:ext uri="{FF2B5EF4-FFF2-40B4-BE49-F238E27FC236}">
                  <a16:creationId xmlns:a16="http://schemas.microsoft.com/office/drawing/2014/main" id="{9BC57C08-E165-D48E-BC21-7C2C2474A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104" y="565848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3" name="Freeform 12">
              <a:extLst>
                <a:ext uri="{FF2B5EF4-FFF2-40B4-BE49-F238E27FC236}">
                  <a16:creationId xmlns:a16="http://schemas.microsoft.com/office/drawing/2014/main" id="{156CAAC3-5E21-419D-BFF5-3F34A607A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8529" y="357286"/>
              <a:ext cx="416950" cy="375429"/>
            </a:xfrm>
            <a:custGeom>
              <a:avLst/>
              <a:gdLst>
                <a:gd name="T0" fmla="*/ 1565 w 2347"/>
                <a:gd name="T1" fmla="*/ 391 h 2113"/>
                <a:gd name="T2" fmla="*/ 1526 w 2347"/>
                <a:gd name="T3" fmla="*/ 0 h 2113"/>
                <a:gd name="T4" fmla="*/ 782 w 2347"/>
                <a:gd name="T5" fmla="*/ 39 h 2113"/>
                <a:gd name="T6" fmla="*/ 39 w 2347"/>
                <a:gd name="T7" fmla="*/ 391 h 2113"/>
                <a:gd name="T8" fmla="*/ 0 w 2347"/>
                <a:gd name="T9" fmla="*/ 2074 h 2113"/>
                <a:gd name="T10" fmla="*/ 861 w 2347"/>
                <a:gd name="T11" fmla="*/ 2113 h 2113"/>
                <a:gd name="T12" fmla="*/ 900 w 2347"/>
                <a:gd name="T13" fmla="*/ 1643 h 2113"/>
                <a:gd name="T14" fmla="*/ 1486 w 2347"/>
                <a:gd name="T15" fmla="*/ 1682 h 2113"/>
                <a:gd name="T16" fmla="*/ 2308 w 2347"/>
                <a:gd name="T17" fmla="*/ 2113 h 2113"/>
                <a:gd name="T18" fmla="*/ 2347 w 2347"/>
                <a:gd name="T19" fmla="*/ 431 h 2113"/>
                <a:gd name="T20" fmla="*/ 626 w 2347"/>
                <a:gd name="T21" fmla="*/ 1448 h 2113"/>
                <a:gd name="T22" fmla="*/ 274 w 2347"/>
                <a:gd name="T23" fmla="*/ 1487 h 2113"/>
                <a:gd name="T24" fmla="*/ 235 w 2347"/>
                <a:gd name="T25" fmla="*/ 1135 h 2113"/>
                <a:gd name="T26" fmla="*/ 587 w 2347"/>
                <a:gd name="T27" fmla="*/ 1096 h 2113"/>
                <a:gd name="T28" fmla="*/ 626 w 2347"/>
                <a:gd name="T29" fmla="*/ 1448 h 2113"/>
                <a:gd name="T30" fmla="*/ 587 w 2347"/>
                <a:gd name="T31" fmla="*/ 1017 h 2113"/>
                <a:gd name="T32" fmla="*/ 235 w 2347"/>
                <a:gd name="T33" fmla="*/ 978 h 2113"/>
                <a:gd name="T34" fmla="*/ 274 w 2347"/>
                <a:gd name="T35" fmla="*/ 626 h 2113"/>
                <a:gd name="T36" fmla="*/ 626 w 2347"/>
                <a:gd name="T37" fmla="*/ 665 h 2113"/>
                <a:gd name="T38" fmla="*/ 1095 w 2347"/>
                <a:gd name="T39" fmla="*/ 1448 h 2113"/>
                <a:gd name="T40" fmla="*/ 743 w 2347"/>
                <a:gd name="T41" fmla="*/ 1487 h 2113"/>
                <a:gd name="T42" fmla="*/ 704 w 2347"/>
                <a:gd name="T43" fmla="*/ 1135 h 2113"/>
                <a:gd name="T44" fmla="*/ 1056 w 2347"/>
                <a:gd name="T45" fmla="*/ 1096 h 2113"/>
                <a:gd name="T46" fmla="*/ 1095 w 2347"/>
                <a:gd name="T47" fmla="*/ 1448 h 2113"/>
                <a:gd name="T48" fmla="*/ 1056 w 2347"/>
                <a:gd name="T49" fmla="*/ 1017 h 2113"/>
                <a:gd name="T50" fmla="*/ 704 w 2347"/>
                <a:gd name="T51" fmla="*/ 978 h 2113"/>
                <a:gd name="T52" fmla="*/ 743 w 2347"/>
                <a:gd name="T53" fmla="*/ 626 h 2113"/>
                <a:gd name="T54" fmla="*/ 1095 w 2347"/>
                <a:gd name="T55" fmla="*/ 665 h 2113"/>
                <a:gd name="T56" fmla="*/ 1095 w 2347"/>
                <a:gd name="T57" fmla="*/ 391 h 2113"/>
                <a:gd name="T58" fmla="*/ 1017 w 2347"/>
                <a:gd name="T59" fmla="*/ 391 h 2113"/>
                <a:gd name="T60" fmla="*/ 1056 w 2347"/>
                <a:gd name="T61" fmla="*/ 118 h 2113"/>
                <a:gd name="T62" fmla="*/ 1095 w 2347"/>
                <a:gd name="T63" fmla="*/ 235 h 2113"/>
                <a:gd name="T64" fmla="*/ 1252 w 2347"/>
                <a:gd name="T65" fmla="*/ 157 h 2113"/>
                <a:gd name="T66" fmla="*/ 1330 w 2347"/>
                <a:gd name="T67" fmla="*/ 157 h 2113"/>
                <a:gd name="T68" fmla="*/ 1291 w 2347"/>
                <a:gd name="T69" fmla="*/ 431 h 2113"/>
                <a:gd name="T70" fmla="*/ 1252 w 2347"/>
                <a:gd name="T71" fmla="*/ 313 h 2113"/>
                <a:gd name="T72" fmla="*/ 1095 w 2347"/>
                <a:gd name="T73" fmla="*/ 391 h 2113"/>
                <a:gd name="T74" fmla="*/ 1604 w 2347"/>
                <a:gd name="T75" fmla="*/ 1487 h 2113"/>
                <a:gd name="T76" fmla="*/ 1252 w 2347"/>
                <a:gd name="T77" fmla="*/ 1448 h 2113"/>
                <a:gd name="T78" fmla="*/ 1291 w 2347"/>
                <a:gd name="T79" fmla="*/ 1096 h 2113"/>
                <a:gd name="T80" fmla="*/ 1643 w 2347"/>
                <a:gd name="T81" fmla="*/ 1135 h 2113"/>
                <a:gd name="T82" fmla="*/ 1643 w 2347"/>
                <a:gd name="T83" fmla="*/ 978 h 2113"/>
                <a:gd name="T84" fmla="*/ 1291 w 2347"/>
                <a:gd name="T85" fmla="*/ 1017 h 2113"/>
                <a:gd name="T86" fmla="*/ 1252 w 2347"/>
                <a:gd name="T87" fmla="*/ 665 h 2113"/>
                <a:gd name="T88" fmla="*/ 1604 w 2347"/>
                <a:gd name="T89" fmla="*/ 626 h 2113"/>
                <a:gd name="T90" fmla="*/ 1643 w 2347"/>
                <a:gd name="T91" fmla="*/ 978 h 2113"/>
                <a:gd name="T92" fmla="*/ 2073 w 2347"/>
                <a:gd name="T93" fmla="*/ 1487 h 2113"/>
                <a:gd name="T94" fmla="*/ 1721 w 2347"/>
                <a:gd name="T95" fmla="*/ 1448 h 2113"/>
                <a:gd name="T96" fmla="*/ 1760 w 2347"/>
                <a:gd name="T97" fmla="*/ 1096 h 2113"/>
                <a:gd name="T98" fmla="*/ 2112 w 2347"/>
                <a:gd name="T99" fmla="*/ 1135 h 2113"/>
                <a:gd name="T100" fmla="*/ 2112 w 2347"/>
                <a:gd name="T101" fmla="*/ 978 h 2113"/>
                <a:gd name="T102" fmla="*/ 1760 w 2347"/>
                <a:gd name="T103" fmla="*/ 1017 h 2113"/>
                <a:gd name="T104" fmla="*/ 1721 w 2347"/>
                <a:gd name="T105" fmla="*/ 665 h 2113"/>
                <a:gd name="T106" fmla="*/ 2073 w 2347"/>
                <a:gd name="T107" fmla="*/ 626 h 2113"/>
                <a:gd name="T108" fmla="*/ 2112 w 2347"/>
                <a:gd name="T109" fmla="*/ 978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7" h="2113">
                  <a:moveTo>
                    <a:pt x="2308" y="391"/>
                  </a:moveTo>
                  <a:cubicBezTo>
                    <a:pt x="1565" y="391"/>
                    <a:pt x="1565" y="391"/>
                    <a:pt x="1565" y="391"/>
                  </a:cubicBezTo>
                  <a:cubicBezTo>
                    <a:pt x="1565" y="39"/>
                    <a:pt x="1565" y="39"/>
                    <a:pt x="1565" y="39"/>
                  </a:cubicBezTo>
                  <a:cubicBezTo>
                    <a:pt x="1565" y="18"/>
                    <a:pt x="1547" y="0"/>
                    <a:pt x="1526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00" y="0"/>
                    <a:pt x="782" y="18"/>
                    <a:pt x="782" y="39"/>
                  </a:cubicBezTo>
                  <a:cubicBezTo>
                    <a:pt x="782" y="391"/>
                    <a:pt x="782" y="391"/>
                    <a:pt x="782" y="391"/>
                  </a:cubicBezTo>
                  <a:cubicBezTo>
                    <a:pt x="39" y="391"/>
                    <a:pt x="39" y="391"/>
                    <a:pt x="39" y="391"/>
                  </a:cubicBezTo>
                  <a:cubicBezTo>
                    <a:pt x="17" y="391"/>
                    <a:pt x="0" y="409"/>
                    <a:pt x="0" y="431"/>
                  </a:cubicBezTo>
                  <a:cubicBezTo>
                    <a:pt x="0" y="2074"/>
                    <a:pt x="0" y="2074"/>
                    <a:pt x="0" y="2074"/>
                  </a:cubicBezTo>
                  <a:cubicBezTo>
                    <a:pt x="0" y="2095"/>
                    <a:pt x="17" y="2113"/>
                    <a:pt x="39" y="2113"/>
                  </a:cubicBezTo>
                  <a:cubicBezTo>
                    <a:pt x="861" y="2113"/>
                    <a:pt x="861" y="2113"/>
                    <a:pt x="861" y="2113"/>
                  </a:cubicBezTo>
                  <a:cubicBezTo>
                    <a:pt x="861" y="1682"/>
                    <a:pt x="861" y="1682"/>
                    <a:pt x="861" y="1682"/>
                  </a:cubicBezTo>
                  <a:cubicBezTo>
                    <a:pt x="861" y="1661"/>
                    <a:pt x="878" y="1643"/>
                    <a:pt x="900" y="1643"/>
                  </a:cubicBezTo>
                  <a:cubicBezTo>
                    <a:pt x="1447" y="1643"/>
                    <a:pt x="1447" y="1643"/>
                    <a:pt x="1447" y="1643"/>
                  </a:cubicBezTo>
                  <a:cubicBezTo>
                    <a:pt x="1469" y="1643"/>
                    <a:pt x="1486" y="1661"/>
                    <a:pt x="1486" y="1682"/>
                  </a:cubicBezTo>
                  <a:cubicBezTo>
                    <a:pt x="1486" y="2113"/>
                    <a:pt x="1486" y="2113"/>
                    <a:pt x="1486" y="2113"/>
                  </a:cubicBezTo>
                  <a:cubicBezTo>
                    <a:pt x="2308" y="2113"/>
                    <a:pt x="2308" y="2113"/>
                    <a:pt x="2308" y="2113"/>
                  </a:cubicBezTo>
                  <a:cubicBezTo>
                    <a:pt x="2330" y="2113"/>
                    <a:pt x="2347" y="2095"/>
                    <a:pt x="2347" y="2074"/>
                  </a:cubicBezTo>
                  <a:cubicBezTo>
                    <a:pt x="2347" y="431"/>
                    <a:pt x="2347" y="431"/>
                    <a:pt x="2347" y="431"/>
                  </a:cubicBezTo>
                  <a:cubicBezTo>
                    <a:pt x="2347" y="409"/>
                    <a:pt x="2330" y="391"/>
                    <a:pt x="2308" y="391"/>
                  </a:cubicBezTo>
                  <a:close/>
                  <a:moveTo>
                    <a:pt x="626" y="1448"/>
                  </a:moveTo>
                  <a:cubicBezTo>
                    <a:pt x="626" y="1469"/>
                    <a:pt x="608" y="1487"/>
                    <a:pt x="587" y="1487"/>
                  </a:cubicBezTo>
                  <a:cubicBezTo>
                    <a:pt x="274" y="1487"/>
                    <a:pt x="274" y="1487"/>
                    <a:pt x="274" y="1487"/>
                  </a:cubicBezTo>
                  <a:cubicBezTo>
                    <a:pt x="252" y="1487"/>
                    <a:pt x="235" y="1469"/>
                    <a:pt x="235" y="1448"/>
                  </a:cubicBezTo>
                  <a:cubicBezTo>
                    <a:pt x="235" y="1135"/>
                    <a:pt x="235" y="1135"/>
                    <a:pt x="235" y="1135"/>
                  </a:cubicBezTo>
                  <a:cubicBezTo>
                    <a:pt x="235" y="1113"/>
                    <a:pt x="252" y="1096"/>
                    <a:pt x="274" y="1096"/>
                  </a:cubicBezTo>
                  <a:cubicBezTo>
                    <a:pt x="587" y="1096"/>
                    <a:pt x="587" y="1096"/>
                    <a:pt x="587" y="1096"/>
                  </a:cubicBezTo>
                  <a:cubicBezTo>
                    <a:pt x="608" y="1096"/>
                    <a:pt x="626" y="1113"/>
                    <a:pt x="626" y="1135"/>
                  </a:cubicBezTo>
                  <a:lnTo>
                    <a:pt x="626" y="1448"/>
                  </a:lnTo>
                  <a:close/>
                  <a:moveTo>
                    <a:pt x="626" y="978"/>
                  </a:moveTo>
                  <a:cubicBezTo>
                    <a:pt x="626" y="1000"/>
                    <a:pt x="608" y="1017"/>
                    <a:pt x="587" y="1017"/>
                  </a:cubicBezTo>
                  <a:cubicBezTo>
                    <a:pt x="274" y="1017"/>
                    <a:pt x="274" y="1017"/>
                    <a:pt x="274" y="1017"/>
                  </a:cubicBezTo>
                  <a:cubicBezTo>
                    <a:pt x="252" y="1017"/>
                    <a:pt x="235" y="1000"/>
                    <a:pt x="235" y="978"/>
                  </a:cubicBezTo>
                  <a:cubicBezTo>
                    <a:pt x="235" y="665"/>
                    <a:pt x="235" y="665"/>
                    <a:pt x="235" y="665"/>
                  </a:cubicBezTo>
                  <a:cubicBezTo>
                    <a:pt x="235" y="644"/>
                    <a:pt x="252" y="626"/>
                    <a:pt x="274" y="626"/>
                  </a:cubicBezTo>
                  <a:cubicBezTo>
                    <a:pt x="587" y="626"/>
                    <a:pt x="587" y="626"/>
                    <a:pt x="587" y="626"/>
                  </a:cubicBezTo>
                  <a:cubicBezTo>
                    <a:pt x="608" y="626"/>
                    <a:pt x="626" y="644"/>
                    <a:pt x="626" y="665"/>
                  </a:cubicBezTo>
                  <a:lnTo>
                    <a:pt x="626" y="978"/>
                  </a:lnTo>
                  <a:close/>
                  <a:moveTo>
                    <a:pt x="1095" y="1448"/>
                  </a:moveTo>
                  <a:cubicBezTo>
                    <a:pt x="1095" y="1469"/>
                    <a:pt x="1078" y="1487"/>
                    <a:pt x="1056" y="1487"/>
                  </a:cubicBezTo>
                  <a:cubicBezTo>
                    <a:pt x="743" y="1487"/>
                    <a:pt x="743" y="1487"/>
                    <a:pt x="743" y="1487"/>
                  </a:cubicBezTo>
                  <a:cubicBezTo>
                    <a:pt x="722" y="1487"/>
                    <a:pt x="704" y="1469"/>
                    <a:pt x="704" y="1448"/>
                  </a:cubicBezTo>
                  <a:cubicBezTo>
                    <a:pt x="704" y="1135"/>
                    <a:pt x="704" y="1135"/>
                    <a:pt x="704" y="1135"/>
                  </a:cubicBezTo>
                  <a:cubicBezTo>
                    <a:pt x="704" y="1113"/>
                    <a:pt x="722" y="1096"/>
                    <a:pt x="743" y="1096"/>
                  </a:cubicBezTo>
                  <a:cubicBezTo>
                    <a:pt x="1056" y="1096"/>
                    <a:pt x="1056" y="1096"/>
                    <a:pt x="1056" y="1096"/>
                  </a:cubicBezTo>
                  <a:cubicBezTo>
                    <a:pt x="1078" y="1096"/>
                    <a:pt x="1095" y="1113"/>
                    <a:pt x="1095" y="1135"/>
                  </a:cubicBezTo>
                  <a:lnTo>
                    <a:pt x="1095" y="1448"/>
                  </a:lnTo>
                  <a:close/>
                  <a:moveTo>
                    <a:pt x="1095" y="978"/>
                  </a:moveTo>
                  <a:cubicBezTo>
                    <a:pt x="1095" y="1000"/>
                    <a:pt x="1078" y="1017"/>
                    <a:pt x="1056" y="1017"/>
                  </a:cubicBezTo>
                  <a:cubicBezTo>
                    <a:pt x="743" y="1017"/>
                    <a:pt x="743" y="1017"/>
                    <a:pt x="743" y="1017"/>
                  </a:cubicBezTo>
                  <a:cubicBezTo>
                    <a:pt x="722" y="1017"/>
                    <a:pt x="704" y="1000"/>
                    <a:pt x="704" y="978"/>
                  </a:cubicBezTo>
                  <a:cubicBezTo>
                    <a:pt x="704" y="665"/>
                    <a:pt x="704" y="665"/>
                    <a:pt x="704" y="665"/>
                  </a:cubicBezTo>
                  <a:cubicBezTo>
                    <a:pt x="704" y="644"/>
                    <a:pt x="722" y="626"/>
                    <a:pt x="743" y="626"/>
                  </a:cubicBezTo>
                  <a:cubicBezTo>
                    <a:pt x="1056" y="626"/>
                    <a:pt x="1056" y="626"/>
                    <a:pt x="1056" y="626"/>
                  </a:cubicBezTo>
                  <a:cubicBezTo>
                    <a:pt x="1078" y="626"/>
                    <a:pt x="1095" y="644"/>
                    <a:pt x="1095" y="665"/>
                  </a:cubicBezTo>
                  <a:lnTo>
                    <a:pt x="1095" y="978"/>
                  </a:lnTo>
                  <a:close/>
                  <a:moveTo>
                    <a:pt x="1095" y="391"/>
                  </a:moveTo>
                  <a:cubicBezTo>
                    <a:pt x="1095" y="413"/>
                    <a:pt x="1078" y="431"/>
                    <a:pt x="1056" y="431"/>
                  </a:cubicBezTo>
                  <a:cubicBezTo>
                    <a:pt x="1035" y="431"/>
                    <a:pt x="1017" y="413"/>
                    <a:pt x="1017" y="391"/>
                  </a:cubicBezTo>
                  <a:cubicBezTo>
                    <a:pt x="1017" y="157"/>
                    <a:pt x="1017" y="157"/>
                    <a:pt x="1017" y="157"/>
                  </a:cubicBezTo>
                  <a:cubicBezTo>
                    <a:pt x="1017" y="135"/>
                    <a:pt x="1035" y="118"/>
                    <a:pt x="1056" y="118"/>
                  </a:cubicBezTo>
                  <a:cubicBezTo>
                    <a:pt x="1078" y="118"/>
                    <a:pt x="1095" y="135"/>
                    <a:pt x="1095" y="157"/>
                  </a:cubicBezTo>
                  <a:cubicBezTo>
                    <a:pt x="1095" y="235"/>
                    <a:pt x="1095" y="235"/>
                    <a:pt x="1095" y="235"/>
                  </a:cubicBezTo>
                  <a:cubicBezTo>
                    <a:pt x="1252" y="235"/>
                    <a:pt x="1252" y="235"/>
                    <a:pt x="1252" y="235"/>
                  </a:cubicBezTo>
                  <a:cubicBezTo>
                    <a:pt x="1252" y="157"/>
                    <a:pt x="1252" y="157"/>
                    <a:pt x="1252" y="157"/>
                  </a:cubicBezTo>
                  <a:cubicBezTo>
                    <a:pt x="1252" y="135"/>
                    <a:pt x="1269" y="118"/>
                    <a:pt x="1291" y="118"/>
                  </a:cubicBezTo>
                  <a:cubicBezTo>
                    <a:pt x="1313" y="118"/>
                    <a:pt x="1330" y="135"/>
                    <a:pt x="1330" y="157"/>
                  </a:cubicBezTo>
                  <a:cubicBezTo>
                    <a:pt x="1330" y="391"/>
                    <a:pt x="1330" y="391"/>
                    <a:pt x="1330" y="391"/>
                  </a:cubicBezTo>
                  <a:cubicBezTo>
                    <a:pt x="1330" y="413"/>
                    <a:pt x="1313" y="431"/>
                    <a:pt x="1291" y="431"/>
                  </a:cubicBezTo>
                  <a:cubicBezTo>
                    <a:pt x="1269" y="431"/>
                    <a:pt x="1252" y="413"/>
                    <a:pt x="1252" y="391"/>
                  </a:cubicBezTo>
                  <a:cubicBezTo>
                    <a:pt x="1252" y="313"/>
                    <a:pt x="1252" y="313"/>
                    <a:pt x="1252" y="313"/>
                  </a:cubicBezTo>
                  <a:cubicBezTo>
                    <a:pt x="1095" y="313"/>
                    <a:pt x="1095" y="313"/>
                    <a:pt x="1095" y="313"/>
                  </a:cubicBezTo>
                  <a:lnTo>
                    <a:pt x="1095" y="391"/>
                  </a:lnTo>
                  <a:close/>
                  <a:moveTo>
                    <a:pt x="1643" y="1448"/>
                  </a:moveTo>
                  <a:cubicBezTo>
                    <a:pt x="1643" y="1469"/>
                    <a:pt x="1625" y="1487"/>
                    <a:pt x="1604" y="1487"/>
                  </a:cubicBezTo>
                  <a:cubicBezTo>
                    <a:pt x="1291" y="1487"/>
                    <a:pt x="1291" y="1487"/>
                    <a:pt x="1291" y="1487"/>
                  </a:cubicBezTo>
                  <a:cubicBezTo>
                    <a:pt x="1269" y="1487"/>
                    <a:pt x="1252" y="1469"/>
                    <a:pt x="1252" y="1448"/>
                  </a:cubicBezTo>
                  <a:cubicBezTo>
                    <a:pt x="1252" y="1135"/>
                    <a:pt x="1252" y="1135"/>
                    <a:pt x="1252" y="1135"/>
                  </a:cubicBezTo>
                  <a:cubicBezTo>
                    <a:pt x="1252" y="1113"/>
                    <a:pt x="1269" y="1096"/>
                    <a:pt x="1291" y="1096"/>
                  </a:cubicBezTo>
                  <a:cubicBezTo>
                    <a:pt x="1604" y="1096"/>
                    <a:pt x="1604" y="1096"/>
                    <a:pt x="1604" y="1096"/>
                  </a:cubicBezTo>
                  <a:cubicBezTo>
                    <a:pt x="1625" y="1096"/>
                    <a:pt x="1643" y="1113"/>
                    <a:pt x="1643" y="1135"/>
                  </a:cubicBezTo>
                  <a:lnTo>
                    <a:pt x="1643" y="1448"/>
                  </a:lnTo>
                  <a:close/>
                  <a:moveTo>
                    <a:pt x="1643" y="978"/>
                  </a:moveTo>
                  <a:cubicBezTo>
                    <a:pt x="1643" y="1000"/>
                    <a:pt x="1625" y="1017"/>
                    <a:pt x="1604" y="1017"/>
                  </a:cubicBezTo>
                  <a:cubicBezTo>
                    <a:pt x="1291" y="1017"/>
                    <a:pt x="1291" y="1017"/>
                    <a:pt x="1291" y="1017"/>
                  </a:cubicBezTo>
                  <a:cubicBezTo>
                    <a:pt x="1269" y="1017"/>
                    <a:pt x="1252" y="1000"/>
                    <a:pt x="1252" y="978"/>
                  </a:cubicBezTo>
                  <a:cubicBezTo>
                    <a:pt x="1252" y="665"/>
                    <a:pt x="1252" y="665"/>
                    <a:pt x="1252" y="665"/>
                  </a:cubicBezTo>
                  <a:cubicBezTo>
                    <a:pt x="1252" y="644"/>
                    <a:pt x="1269" y="626"/>
                    <a:pt x="1291" y="626"/>
                  </a:cubicBezTo>
                  <a:cubicBezTo>
                    <a:pt x="1604" y="626"/>
                    <a:pt x="1604" y="626"/>
                    <a:pt x="1604" y="626"/>
                  </a:cubicBezTo>
                  <a:cubicBezTo>
                    <a:pt x="1625" y="626"/>
                    <a:pt x="1643" y="644"/>
                    <a:pt x="1643" y="665"/>
                  </a:cubicBezTo>
                  <a:lnTo>
                    <a:pt x="1643" y="978"/>
                  </a:lnTo>
                  <a:close/>
                  <a:moveTo>
                    <a:pt x="2112" y="1448"/>
                  </a:moveTo>
                  <a:cubicBezTo>
                    <a:pt x="2112" y="1469"/>
                    <a:pt x="2095" y="1487"/>
                    <a:pt x="2073" y="1487"/>
                  </a:cubicBezTo>
                  <a:cubicBezTo>
                    <a:pt x="1760" y="1487"/>
                    <a:pt x="1760" y="1487"/>
                    <a:pt x="1760" y="1487"/>
                  </a:cubicBezTo>
                  <a:cubicBezTo>
                    <a:pt x="1739" y="1487"/>
                    <a:pt x="1721" y="1469"/>
                    <a:pt x="1721" y="1448"/>
                  </a:cubicBezTo>
                  <a:cubicBezTo>
                    <a:pt x="1721" y="1135"/>
                    <a:pt x="1721" y="1135"/>
                    <a:pt x="1721" y="1135"/>
                  </a:cubicBezTo>
                  <a:cubicBezTo>
                    <a:pt x="1721" y="1113"/>
                    <a:pt x="1739" y="1096"/>
                    <a:pt x="1760" y="1096"/>
                  </a:cubicBezTo>
                  <a:cubicBezTo>
                    <a:pt x="2073" y="1096"/>
                    <a:pt x="2073" y="1096"/>
                    <a:pt x="2073" y="1096"/>
                  </a:cubicBezTo>
                  <a:cubicBezTo>
                    <a:pt x="2095" y="1096"/>
                    <a:pt x="2112" y="1113"/>
                    <a:pt x="2112" y="1135"/>
                  </a:cubicBezTo>
                  <a:lnTo>
                    <a:pt x="2112" y="1448"/>
                  </a:lnTo>
                  <a:close/>
                  <a:moveTo>
                    <a:pt x="2112" y="978"/>
                  </a:moveTo>
                  <a:cubicBezTo>
                    <a:pt x="2112" y="1000"/>
                    <a:pt x="2095" y="1017"/>
                    <a:pt x="2073" y="1017"/>
                  </a:cubicBezTo>
                  <a:cubicBezTo>
                    <a:pt x="1760" y="1017"/>
                    <a:pt x="1760" y="1017"/>
                    <a:pt x="1760" y="1017"/>
                  </a:cubicBezTo>
                  <a:cubicBezTo>
                    <a:pt x="1739" y="1017"/>
                    <a:pt x="1721" y="1000"/>
                    <a:pt x="1721" y="978"/>
                  </a:cubicBezTo>
                  <a:cubicBezTo>
                    <a:pt x="1721" y="665"/>
                    <a:pt x="1721" y="665"/>
                    <a:pt x="1721" y="665"/>
                  </a:cubicBezTo>
                  <a:cubicBezTo>
                    <a:pt x="1721" y="644"/>
                    <a:pt x="1739" y="626"/>
                    <a:pt x="1760" y="626"/>
                  </a:cubicBezTo>
                  <a:cubicBezTo>
                    <a:pt x="2073" y="626"/>
                    <a:pt x="2073" y="626"/>
                    <a:pt x="2073" y="626"/>
                  </a:cubicBezTo>
                  <a:cubicBezTo>
                    <a:pt x="2095" y="626"/>
                    <a:pt x="2112" y="644"/>
                    <a:pt x="2112" y="665"/>
                  </a:cubicBezTo>
                  <a:lnTo>
                    <a:pt x="2112" y="978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4" name="Rectangle 13">
              <a:extLst>
                <a:ext uri="{FF2B5EF4-FFF2-40B4-BE49-F238E27FC236}">
                  <a16:creationId xmlns:a16="http://schemas.microsoft.com/office/drawing/2014/main" id="{6E8AB5F2-F147-95DC-4159-56E6D0523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309" y="663050"/>
              <a:ext cx="83390" cy="69665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5" name="Rectangle 14">
              <a:extLst>
                <a:ext uri="{FF2B5EF4-FFF2-40B4-BE49-F238E27FC236}">
                  <a16:creationId xmlns:a16="http://schemas.microsoft.com/office/drawing/2014/main" id="{023BBED6-53F3-B63F-F9DA-21CE44DCD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104" y="482371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66" name="Tekstfelt 165">
            <a:extLst>
              <a:ext uri="{FF2B5EF4-FFF2-40B4-BE49-F238E27FC236}">
                <a16:creationId xmlns:a16="http://schemas.microsoft.com/office/drawing/2014/main" id="{5017DB1A-DA4A-77C5-3B18-4FC3051D2B07}"/>
              </a:ext>
            </a:extLst>
          </p:cNvPr>
          <p:cNvSpPr txBox="1"/>
          <p:nvPr/>
        </p:nvSpPr>
        <p:spPr>
          <a:xfrm>
            <a:off x="2631661" y="692720"/>
            <a:ext cx="152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prstClr val="black"/>
                </a:solidFill>
                <a:latin typeface="Calibri" panose="020F0502020204030204"/>
              </a:rPr>
              <a:t>Modtager Bevillingsbrev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(ingen KP skabelon)</a:t>
            </a:r>
          </a:p>
        </p:txBody>
      </p:sp>
      <p:pic>
        <p:nvPicPr>
          <p:cNvPr id="167" name="Grafik 166" descr="Ur med massiv udfyldning">
            <a:extLst>
              <a:ext uri="{FF2B5EF4-FFF2-40B4-BE49-F238E27FC236}">
                <a16:creationId xmlns:a16="http://schemas.microsoft.com/office/drawing/2014/main" id="{D72295E4-860E-9070-AACA-27C1EC5794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70383" y="588908"/>
            <a:ext cx="295121" cy="295121"/>
          </a:xfrm>
          <a:prstGeom prst="rect">
            <a:avLst/>
          </a:prstGeom>
        </p:spPr>
      </p:pic>
      <p:grpSp>
        <p:nvGrpSpPr>
          <p:cNvPr id="217" name="Gruppe 216">
            <a:extLst>
              <a:ext uri="{FF2B5EF4-FFF2-40B4-BE49-F238E27FC236}">
                <a16:creationId xmlns:a16="http://schemas.microsoft.com/office/drawing/2014/main" id="{79AB9E02-3F22-BCB8-0875-B3192EADB34E}"/>
              </a:ext>
            </a:extLst>
          </p:cNvPr>
          <p:cNvGrpSpPr/>
          <p:nvPr/>
        </p:nvGrpSpPr>
        <p:grpSpPr>
          <a:xfrm>
            <a:off x="5244590" y="356818"/>
            <a:ext cx="416950" cy="375429"/>
            <a:chOff x="5250532" y="356818"/>
            <a:chExt cx="416950" cy="375429"/>
          </a:xfrm>
        </p:grpSpPr>
        <p:sp>
          <p:nvSpPr>
            <p:cNvPr id="169" name="Rectangle 5">
              <a:extLst>
                <a:ext uri="{FF2B5EF4-FFF2-40B4-BE49-F238E27FC236}">
                  <a16:creationId xmlns:a16="http://schemas.microsoft.com/office/drawing/2014/main" id="{FF384869-D1F7-8307-9748-8D958F085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804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" name="Rectangle 6">
              <a:extLst>
                <a:ext uri="{FF2B5EF4-FFF2-40B4-BE49-F238E27FC236}">
                  <a16:creationId xmlns:a16="http://schemas.microsoft.com/office/drawing/2014/main" id="{421CFE0C-513A-3082-9D4F-A704FFE3D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125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" name="Rectangle 7">
              <a:extLst>
                <a:ext uri="{FF2B5EF4-FFF2-40B4-BE49-F238E27FC236}">
                  <a16:creationId xmlns:a16="http://schemas.microsoft.com/office/drawing/2014/main" id="{90379978-7876-0EF6-4ADD-A09D9D19A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125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" name="Rectangle 8">
              <a:extLst>
                <a:ext uri="{FF2B5EF4-FFF2-40B4-BE49-F238E27FC236}">
                  <a16:creationId xmlns:a16="http://schemas.microsoft.com/office/drawing/2014/main" id="{F8D59B34-5ECA-FD46-F80F-6239B54A9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428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" name="Rectangle 9">
              <a:extLst>
                <a:ext uri="{FF2B5EF4-FFF2-40B4-BE49-F238E27FC236}">
                  <a16:creationId xmlns:a16="http://schemas.microsoft.com/office/drawing/2014/main" id="{F4FD7DC0-274A-AB69-CFB8-48CB6D4BC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804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" name="Rectangle 10">
              <a:extLst>
                <a:ext uri="{FF2B5EF4-FFF2-40B4-BE49-F238E27FC236}">
                  <a16:creationId xmlns:a16="http://schemas.microsoft.com/office/drawing/2014/main" id="{F55BA5F5-23D5-0ED7-AF69-6AB625687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428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" name="Rectangle 11">
              <a:extLst>
                <a:ext uri="{FF2B5EF4-FFF2-40B4-BE49-F238E27FC236}">
                  <a16:creationId xmlns:a16="http://schemas.microsoft.com/office/drawing/2014/main" id="{8BEA3629-0EB7-D14F-26DE-1113A594B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107" y="565380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" name="Freeform 12">
              <a:extLst>
                <a:ext uri="{FF2B5EF4-FFF2-40B4-BE49-F238E27FC236}">
                  <a16:creationId xmlns:a16="http://schemas.microsoft.com/office/drawing/2014/main" id="{7BA56023-BA80-2E4B-DF59-AF4A5A6A12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0532" y="356818"/>
              <a:ext cx="416950" cy="375429"/>
            </a:xfrm>
            <a:custGeom>
              <a:avLst/>
              <a:gdLst>
                <a:gd name="T0" fmla="*/ 1565 w 2347"/>
                <a:gd name="T1" fmla="*/ 391 h 2113"/>
                <a:gd name="T2" fmla="*/ 1526 w 2347"/>
                <a:gd name="T3" fmla="*/ 0 h 2113"/>
                <a:gd name="T4" fmla="*/ 782 w 2347"/>
                <a:gd name="T5" fmla="*/ 39 h 2113"/>
                <a:gd name="T6" fmla="*/ 39 w 2347"/>
                <a:gd name="T7" fmla="*/ 391 h 2113"/>
                <a:gd name="T8" fmla="*/ 0 w 2347"/>
                <a:gd name="T9" fmla="*/ 2074 h 2113"/>
                <a:gd name="T10" fmla="*/ 861 w 2347"/>
                <a:gd name="T11" fmla="*/ 2113 h 2113"/>
                <a:gd name="T12" fmla="*/ 900 w 2347"/>
                <a:gd name="T13" fmla="*/ 1643 h 2113"/>
                <a:gd name="T14" fmla="*/ 1486 w 2347"/>
                <a:gd name="T15" fmla="*/ 1682 h 2113"/>
                <a:gd name="T16" fmla="*/ 2308 w 2347"/>
                <a:gd name="T17" fmla="*/ 2113 h 2113"/>
                <a:gd name="T18" fmla="*/ 2347 w 2347"/>
                <a:gd name="T19" fmla="*/ 431 h 2113"/>
                <a:gd name="T20" fmla="*/ 626 w 2347"/>
                <a:gd name="T21" fmla="*/ 1448 h 2113"/>
                <a:gd name="T22" fmla="*/ 274 w 2347"/>
                <a:gd name="T23" fmla="*/ 1487 h 2113"/>
                <a:gd name="T24" fmla="*/ 235 w 2347"/>
                <a:gd name="T25" fmla="*/ 1135 h 2113"/>
                <a:gd name="T26" fmla="*/ 587 w 2347"/>
                <a:gd name="T27" fmla="*/ 1096 h 2113"/>
                <a:gd name="T28" fmla="*/ 626 w 2347"/>
                <a:gd name="T29" fmla="*/ 1448 h 2113"/>
                <a:gd name="T30" fmla="*/ 587 w 2347"/>
                <a:gd name="T31" fmla="*/ 1017 h 2113"/>
                <a:gd name="T32" fmla="*/ 235 w 2347"/>
                <a:gd name="T33" fmla="*/ 978 h 2113"/>
                <a:gd name="T34" fmla="*/ 274 w 2347"/>
                <a:gd name="T35" fmla="*/ 626 h 2113"/>
                <a:gd name="T36" fmla="*/ 626 w 2347"/>
                <a:gd name="T37" fmla="*/ 665 h 2113"/>
                <a:gd name="T38" fmla="*/ 1095 w 2347"/>
                <a:gd name="T39" fmla="*/ 1448 h 2113"/>
                <a:gd name="T40" fmla="*/ 743 w 2347"/>
                <a:gd name="T41" fmla="*/ 1487 h 2113"/>
                <a:gd name="T42" fmla="*/ 704 w 2347"/>
                <a:gd name="T43" fmla="*/ 1135 h 2113"/>
                <a:gd name="T44" fmla="*/ 1056 w 2347"/>
                <a:gd name="T45" fmla="*/ 1096 h 2113"/>
                <a:gd name="T46" fmla="*/ 1095 w 2347"/>
                <a:gd name="T47" fmla="*/ 1448 h 2113"/>
                <a:gd name="T48" fmla="*/ 1056 w 2347"/>
                <a:gd name="T49" fmla="*/ 1017 h 2113"/>
                <a:gd name="T50" fmla="*/ 704 w 2347"/>
                <a:gd name="T51" fmla="*/ 978 h 2113"/>
                <a:gd name="T52" fmla="*/ 743 w 2347"/>
                <a:gd name="T53" fmla="*/ 626 h 2113"/>
                <a:gd name="T54" fmla="*/ 1095 w 2347"/>
                <a:gd name="T55" fmla="*/ 665 h 2113"/>
                <a:gd name="T56" fmla="*/ 1095 w 2347"/>
                <a:gd name="T57" fmla="*/ 391 h 2113"/>
                <a:gd name="T58" fmla="*/ 1017 w 2347"/>
                <a:gd name="T59" fmla="*/ 391 h 2113"/>
                <a:gd name="T60" fmla="*/ 1056 w 2347"/>
                <a:gd name="T61" fmla="*/ 118 h 2113"/>
                <a:gd name="T62" fmla="*/ 1095 w 2347"/>
                <a:gd name="T63" fmla="*/ 235 h 2113"/>
                <a:gd name="T64" fmla="*/ 1252 w 2347"/>
                <a:gd name="T65" fmla="*/ 157 h 2113"/>
                <a:gd name="T66" fmla="*/ 1330 w 2347"/>
                <a:gd name="T67" fmla="*/ 157 h 2113"/>
                <a:gd name="T68" fmla="*/ 1291 w 2347"/>
                <a:gd name="T69" fmla="*/ 431 h 2113"/>
                <a:gd name="T70" fmla="*/ 1252 w 2347"/>
                <a:gd name="T71" fmla="*/ 313 h 2113"/>
                <a:gd name="T72" fmla="*/ 1095 w 2347"/>
                <a:gd name="T73" fmla="*/ 391 h 2113"/>
                <a:gd name="T74" fmla="*/ 1604 w 2347"/>
                <a:gd name="T75" fmla="*/ 1487 h 2113"/>
                <a:gd name="T76" fmla="*/ 1252 w 2347"/>
                <a:gd name="T77" fmla="*/ 1448 h 2113"/>
                <a:gd name="T78" fmla="*/ 1291 w 2347"/>
                <a:gd name="T79" fmla="*/ 1096 h 2113"/>
                <a:gd name="T80" fmla="*/ 1643 w 2347"/>
                <a:gd name="T81" fmla="*/ 1135 h 2113"/>
                <a:gd name="T82" fmla="*/ 1643 w 2347"/>
                <a:gd name="T83" fmla="*/ 978 h 2113"/>
                <a:gd name="T84" fmla="*/ 1291 w 2347"/>
                <a:gd name="T85" fmla="*/ 1017 h 2113"/>
                <a:gd name="T86" fmla="*/ 1252 w 2347"/>
                <a:gd name="T87" fmla="*/ 665 h 2113"/>
                <a:gd name="T88" fmla="*/ 1604 w 2347"/>
                <a:gd name="T89" fmla="*/ 626 h 2113"/>
                <a:gd name="T90" fmla="*/ 1643 w 2347"/>
                <a:gd name="T91" fmla="*/ 978 h 2113"/>
                <a:gd name="T92" fmla="*/ 2073 w 2347"/>
                <a:gd name="T93" fmla="*/ 1487 h 2113"/>
                <a:gd name="T94" fmla="*/ 1721 w 2347"/>
                <a:gd name="T95" fmla="*/ 1448 h 2113"/>
                <a:gd name="T96" fmla="*/ 1760 w 2347"/>
                <a:gd name="T97" fmla="*/ 1096 h 2113"/>
                <a:gd name="T98" fmla="*/ 2112 w 2347"/>
                <a:gd name="T99" fmla="*/ 1135 h 2113"/>
                <a:gd name="T100" fmla="*/ 2112 w 2347"/>
                <a:gd name="T101" fmla="*/ 978 h 2113"/>
                <a:gd name="T102" fmla="*/ 1760 w 2347"/>
                <a:gd name="T103" fmla="*/ 1017 h 2113"/>
                <a:gd name="T104" fmla="*/ 1721 w 2347"/>
                <a:gd name="T105" fmla="*/ 665 h 2113"/>
                <a:gd name="T106" fmla="*/ 2073 w 2347"/>
                <a:gd name="T107" fmla="*/ 626 h 2113"/>
                <a:gd name="T108" fmla="*/ 2112 w 2347"/>
                <a:gd name="T109" fmla="*/ 978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7" h="2113">
                  <a:moveTo>
                    <a:pt x="2308" y="391"/>
                  </a:moveTo>
                  <a:cubicBezTo>
                    <a:pt x="1565" y="391"/>
                    <a:pt x="1565" y="391"/>
                    <a:pt x="1565" y="391"/>
                  </a:cubicBezTo>
                  <a:cubicBezTo>
                    <a:pt x="1565" y="39"/>
                    <a:pt x="1565" y="39"/>
                    <a:pt x="1565" y="39"/>
                  </a:cubicBezTo>
                  <a:cubicBezTo>
                    <a:pt x="1565" y="18"/>
                    <a:pt x="1547" y="0"/>
                    <a:pt x="1526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00" y="0"/>
                    <a:pt x="782" y="18"/>
                    <a:pt x="782" y="39"/>
                  </a:cubicBezTo>
                  <a:cubicBezTo>
                    <a:pt x="782" y="391"/>
                    <a:pt x="782" y="391"/>
                    <a:pt x="782" y="391"/>
                  </a:cubicBezTo>
                  <a:cubicBezTo>
                    <a:pt x="39" y="391"/>
                    <a:pt x="39" y="391"/>
                    <a:pt x="39" y="391"/>
                  </a:cubicBezTo>
                  <a:cubicBezTo>
                    <a:pt x="17" y="391"/>
                    <a:pt x="0" y="409"/>
                    <a:pt x="0" y="431"/>
                  </a:cubicBezTo>
                  <a:cubicBezTo>
                    <a:pt x="0" y="2074"/>
                    <a:pt x="0" y="2074"/>
                    <a:pt x="0" y="2074"/>
                  </a:cubicBezTo>
                  <a:cubicBezTo>
                    <a:pt x="0" y="2095"/>
                    <a:pt x="17" y="2113"/>
                    <a:pt x="39" y="2113"/>
                  </a:cubicBezTo>
                  <a:cubicBezTo>
                    <a:pt x="861" y="2113"/>
                    <a:pt x="861" y="2113"/>
                    <a:pt x="861" y="2113"/>
                  </a:cubicBezTo>
                  <a:cubicBezTo>
                    <a:pt x="861" y="1682"/>
                    <a:pt x="861" y="1682"/>
                    <a:pt x="861" y="1682"/>
                  </a:cubicBezTo>
                  <a:cubicBezTo>
                    <a:pt x="861" y="1661"/>
                    <a:pt x="878" y="1643"/>
                    <a:pt x="900" y="1643"/>
                  </a:cubicBezTo>
                  <a:cubicBezTo>
                    <a:pt x="1447" y="1643"/>
                    <a:pt x="1447" y="1643"/>
                    <a:pt x="1447" y="1643"/>
                  </a:cubicBezTo>
                  <a:cubicBezTo>
                    <a:pt x="1469" y="1643"/>
                    <a:pt x="1486" y="1661"/>
                    <a:pt x="1486" y="1682"/>
                  </a:cubicBezTo>
                  <a:cubicBezTo>
                    <a:pt x="1486" y="2113"/>
                    <a:pt x="1486" y="2113"/>
                    <a:pt x="1486" y="2113"/>
                  </a:cubicBezTo>
                  <a:cubicBezTo>
                    <a:pt x="2308" y="2113"/>
                    <a:pt x="2308" y="2113"/>
                    <a:pt x="2308" y="2113"/>
                  </a:cubicBezTo>
                  <a:cubicBezTo>
                    <a:pt x="2330" y="2113"/>
                    <a:pt x="2347" y="2095"/>
                    <a:pt x="2347" y="2074"/>
                  </a:cubicBezTo>
                  <a:cubicBezTo>
                    <a:pt x="2347" y="431"/>
                    <a:pt x="2347" y="431"/>
                    <a:pt x="2347" y="431"/>
                  </a:cubicBezTo>
                  <a:cubicBezTo>
                    <a:pt x="2347" y="409"/>
                    <a:pt x="2330" y="391"/>
                    <a:pt x="2308" y="391"/>
                  </a:cubicBezTo>
                  <a:close/>
                  <a:moveTo>
                    <a:pt x="626" y="1448"/>
                  </a:moveTo>
                  <a:cubicBezTo>
                    <a:pt x="626" y="1469"/>
                    <a:pt x="608" y="1487"/>
                    <a:pt x="587" y="1487"/>
                  </a:cubicBezTo>
                  <a:cubicBezTo>
                    <a:pt x="274" y="1487"/>
                    <a:pt x="274" y="1487"/>
                    <a:pt x="274" y="1487"/>
                  </a:cubicBezTo>
                  <a:cubicBezTo>
                    <a:pt x="252" y="1487"/>
                    <a:pt x="235" y="1469"/>
                    <a:pt x="235" y="1448"/>
                  </a:cubicBezTo>
                  <a:cubicBezTo>
                    <a:pt x="235" y="1135"/>
                    <a:pt x="235" y="1135"/>
                    <a:pt x="235" y="1135"/>
                  </a:cubicBezTo>
                  <a:cubicBezTo>
                    <a:pt x="235" y="1113"/>
                    <a:pt x="252" y="1096"/>
                    <a:pt x="274" y="1096"/>
                  </a:cubicBezTo>
                  <a:cubicBezTo>
                    <a:pt x="587" y="1096"/>
                    <a:pt x="587" y="1096"/>
                    <a:pt x="587" y="1096"/>
                  </a:cubicBezTo>
                  <a:cubicBezTo>
                    <a:pt x="608" y="1096"/>
                    <a:pt x="626" y="1113"/>
                    <a:pt x="626" y="1135"/>
                  </a:cubicBezTo>
                  <a:lnTo>
                    <a:pt x="626" y="1448"/>
                  </a:lnTo>
                  <a:close/>
                  <a:moveTo>
                    <a:pt x="626" y="978"/>
                  </a:moveTo>
                  <a:cubicBezTo>
                    <a:pt x="626" y="1000"/>
                    <a:pt x="608" y="1017"/>
                    <a:pt x="587" y="1017"/>
                  </a:cubicBezTo>
                  <a:cubicBezTo>
                    <a:pt x="274" y="1017"/>
                    <a:pt x="274" y="1017"/>
                    <a:pt x="274" y="1017"/>
                  </a:cubicBezTo>
                  <a:cubicBezTo>
                    <a:pt x="252" y="1017"/>
                    <a:pt x="235" y="1000"/>
                    <a:pt x="235" y="978"/>
                  </a:cubicBezTo>
                  <a:cubicBezTo>
                    <a:pt x="235" y="665"/>
                    <a:pt x="235" y="665"/>
                    <a:pt x="235" y="665"/>
                  </a:cubicBezTo>
                  <a:cubicBezTo>
                    <a:pt x="235" y="644"/>
                    <a:pt x="252" y="626"/>
                    <a:pt x="274" y="626"/>
                  </a:cubicBezTo>
                  <a:cubicBezTo>
                    <a:pt x="587" y="626"/>
                    <a:pt x="587" y="626"/>
                    <a:pt x="587" y="626"/>
                  </a:cubicBezTo>
                  <a:cubicBezTo>
                    <a:pt x="608" y="626"/>
                    <a:pt x="626" y="644"/>
                    <a:pt x="626" y="665"/>
                  </a:cubicBezTo>
                  <a:lnTo>
                    <a:pt x="626" y="978"/>
                  </a:lnTo>
                  <a:close/>
                  <a:moveTo>
                    <a:pt x="1095" y="1448"/>
                  </a:moveTo>
                  <a:cubicBezTo>
                    <a:pt x="1095" y="1469"/>
                    <a:pt x="1078" y="1487"/>
                    <a:pt x="1056" y="1487"/>
                  </a:cubicBezTo>
                  <a:cubicBezTo>
                    <a:pt x="743" y="1487"/>
                    <a:pt x="743" y="1487"/>
                    <a:pt x="743" y="1487"/>
                  </a:cubicBezTo>
                  <a:cubicBezTo>
                    <a:pt x="722" y="1487"/>
                    <a:pt x="704" y="1469"/>
                    <a:pt x="704" y="1448"/>
                  </a:cubicBezTo>
                  <a:cubicBezTo>
                    <a:pt x="704" y="1135"/>
                    <a:pt x="704" y="1135"/>
                    <a:pt x="704" y="1135"/>
                  </a:cubicBezTo>
                  <a:cubicBezTo>
                    <a:pt x="704" y="1113"/>
                    <a:pt x="722" y="1096"/>
                    <a:pt x="743" y="1096"/>
                  </a:cubicBezTo>
                  <a:cubicBezTo>
                    <a:pt x="1056" y="1096"/>
                    <a:pt x="1056" y="1096"/>
                    <a:pt x="1056" y="1096"/>
                  </a:cubicBezTo>
                  <a:cubicBezTo>
                    <a:pt x="1078" y="1096"/>
                    <a:pt x="1095" y="1113"/>
                    <a:pt x="1095" y="1135"/>
                  </a:cubicBezTo>
                  <a:lnTo>
                    <a:pt x="1095" y="1448"/>
                  </a:lnTo>
                  <a:close/>
                  <a:moveTo>
                    <a:pt x="1095" y="978"/>
                  </a:moveTo>
                  <a:cubicBezTo>
                    <a:pt x="1095" y="1000"/>
                    <a:pt x="1078" y="1017"/>
                    <a:pt x="1056" y="1017"/>
                  </a:cubicBezTo>
                  <a:cubicBezTo>
                    <a:pt x="743" y="1017"/>
                    <a:pt x="743" y="1017"/>
                    <a:pt x="743" y="1017"/>
                  </a:cubicBezTo>
                  <a:cubicBezTo>
                    <a:pt x="722" y="1017"/>
                    <a:pt x="704" y="1000"/>
                    <a:pt x="704" y="978"/>
                  </a:cubicBezTo>
                  <a:cubicBezTo>
                    <a:pt x="704" y="665"/>
                    <a:pt x="704" y="665"/>
                    <a:pt x="704" y="665"/>
                  </a:cubicBezTo>
                  <a:cubicBezTo>
                    <a:pt x="704" y="644"/>
                    <a:pt x="722" y="626"/>
                    <a:pt x="743" y="626"/>
                  </a:cubicBezTo>
                  <a:cubicBezTo>
                    <a:pt x="1056" y="626"/>
                    <a:pt x="1056" y="626"/>
                    <a:pt x="1056" y="626"/>
                  </a:cubicBezTo>
                  <a:cubicBezTo>
                    <a:pt x="1078" y="626"/>
                    <a:pt x="1095" y="644"/>
                    <a:pt x="1095" y="665"/>
                  </a:cubicBezTo>
                  <a:lnTo>
                    <a:pt x="1095" y="978"/>
                  </a:lnTo>
                  <a:close/>
                  <a:moveTo>
                    <a:pt x="1095" y="391"/>
                  </a:moveTo>
                  <a:cubicBezTo>
                    <a:pt x="1095" y="413"/>
                    <a:pt x="1078" y="431"/>
                    <a:pt x="1056" y="431"/>
                  </a:cubicBezTo>
                  <a:cubicBezTo>
                    <a:pt x="1035" y="431"/>
                    <a:pt x="1017" y="413"/>
                    <a:pt x="1017" y="391"/>
                  </a:cubicBezTo>
                  <a:cubicBezTo>
                    <a:pt x="1017" y="157"/>
                    <a:pt x="1017" y="157"/>
                    <a:pt x="1017" y="157"/>
                  </a:cubicBezTo>
                  <a:cubicBezTo>
                    <a:pt x="1017" y="135"/>
                    <a:pt x="1035" y="118"/>
                    <a:pt x="1056" y="118"/>
                  </a:cubicBezTo>
                  <a:cubicBezTo>
                    <a:pt x="1078" y="118"/>
                    <a:pt x="1095" y="135"/>
                    <a:pt x="1095" y="157"/>
                  </a:cubicBezTo>
                  <a:cubicBezTo>
                    <a:pt x="1095" y="235"/>
                    <a:pt x="1095" y="235"/>
                    <a:pt x="1095" y="235"/>
                  </a:cubicBezTo>
                  <a:cubicBezTo>
                    <a:pt x="1252" y="235"/>
                    <a:pt x="1252" y="235"/>
                    <a:pt x="1252" y="235"/>
                  </a:cubicBezTo>
                  <a:cubicBezTo>
                    <a:pt x="1252" y="157"/>
                    <a:pt x="1252" y="157"/>
                    <a:pt x="1252" y="157"/>
                  </a:cubicBezTo>
                  <a:cubicBezTo>
                    <a:pt x="1252" y="135"/>
                    <a:pt x="1269" y="118"/>
                    <a:pt x="1291" y="118"/>
                  </a:cubicBezTo>
                  <a:cubicBezTo>
                    <a:pt x="1313" y="118"/>
                    <a:pt x="1330" y="135"/>
                    <a:pt x="1330" y="157"/>
                  </a:cubicBezTo>
                  <a:cubicBezTo>
                    <a:pt x="1330" y="391"/>
                    <a:pt x="1330" y="391"/>
                    <a:pt x="1330" y="391"/>
                  </a:cubicBezTo>
                  <a:cubicBezTo>
                    <a:pt x="1330" y="413"/>
                    <a:pt x="1313" y="431"/>
                    <a:pt x="1291" y="431"/>
                  </a:cubicBezTo>
                  <a:cubicBezTo>
                    <a:pt x="1269" y="431"/>
                    <a:pt x="1252" y="413"/>
                    <a:pt x="1252" y="391"/>
                  </a:cubicBezTo>
                  <a:cubicBezTo>
                    <a:pt x="1252" y="313"/>
                    <a:pt x="1252" y="313"/>
                    <a:pt x="1252" y="313"/>
                  </a:cubicBezTo>
                  <a:cubicBezTo>
                    <a:pt x="1095" y="313"/>
                    <a:pt x="1095" y="313"/>
                    <a:pt x="1095" y="313"/>
                  </a:cubicBezTo>
                  <a:lnTo>
                    <a:pt x="1095" y="391"/>
                  </a:lnTo>
                  <a:close/>
                  <a:moveTo>
                    <a:pt x="1643" y="1448"/>
                  </a:moveTo>
                  <a:cubicBezTo>
                    <a:pt x="1643" y="1469"/>
                    <a:pt x="1625" y="1487"/>
                    <a:pt x="1604" y="1487"/>
                  </a:cubicBezTo>
                  <a:cubicBezTo>
                    <a:pt x="1291" y="1487"/>
                    <a:pt x="1291" y="1487"/>
                    <a:pt x="1291" y="1487"/>
                  </a:cubicBezTo>
                  <a:cubicBezTo>
                    <a:pt x="1269" y="1487"/>
                    <a:pt x="1252" y="1469"/>
                    <a:pt x="1252" y="1448"/>
                  </a:cubicBezTo>
                  <a:cubicBezTo>
                    <a:pt x="1252" y="1135"/>
                    <a:pt x="1252" y="1135"/>
                    <a:pt x="1252" y="1135"/>
                  </a:cubicBezTo>
                  <a:cubicBezTo>
                    <a:pt x="1252" y="1113"/>
                    <a:pt x="1269" y="1096"/>
                    <a:pt x="1291" y="1096"/>
                  </a:cubicBezTo>
                  <a:cubicBezTo>
                    <a:pt x="1604" y="1096"/>
                    <a:pt x="1604" y="1096"/>
                    <a:pt x="1604" y="1096"/>
                  </a:cubicBezTo>
                  <a:cubicBezTo>
                    <a:pt x="1625" y="1096"/>
                    <a:pt x="1643" y="1113"/>
                    <a:pt x="1643" y="1135"/>
                  </a:cubicBezTo>
                  <a:lnTo>
                    <a:pt x="1643" y="1448"/>
                  </a:lnTo>
                  <a:close/>
                  <a:moveTo>
                    <a:pt x="1643" y="978"/>
                  </a:moveTo>
                  <a:cubicBezTo>
                    <a:pt x="1643" y="1000"/>
                    <a:pt x="1625" y="1017"/>
                    <a:pt x="1604" y="1017"/>
                  </a:cubicBezTo>
                  <a:cubicBezTo>
                    <a:pt x="1291" y="1017"/>
                    <a:pt x="1291" y="1017"/>
                    <a:pt x="1291" y="1017"/>
                  </a:cubicBezTo>
                  <a:cubicBezTo>
                    <a:pt x="1269" y="1017"/>
                    <a:pt x="1252" y="1000"/>
                    <a:pt x="1252" y="978"/>
                  </a:cubicBezTo>
                  <a:cubicBezTo>
                    <a:pt x="1252" y="665"/>
                    <a:pt x="1252" y="665"/>
                    <a:pt x="1252" y="665"/>
                  </a:cubicBezTo>
                  <a:cubicBezTo>
                    <a:pt x="1252" y="644"/>
                    <a:pt x="1269" y="626"/>
                    <a:pt x="1291" y="626"/>
                  </a:cubicBezTo>
                  <a:cubicBezTo>
                    <a:pt x="1604" y="626"/>
                    <a:pt x="1604" y="626"/>
                    <a:pt x="1604" y="626"/>
                  </a:cubicBezTo>
                  <a:cubicBezTo>
                    <a:pt x="1625" y="626"/>
                    <a:pt x="1643" y="644"/>
                    <a:pt x="1643" y="665"/>
                  </a:cubicBezTo>
                  <a:lnTo>
                    <a:pt x="1643" y="978"/>
                  </a:lnTo>
                  <a:close/>
                  <a:moveTo>
                    <a:pt x="2112" y="1448"/>
                  </a:moveTo>
                  <a:cubicBezTo>
                    <a:pt x="2112" y="1469"/>
                    <a:pt x="2095" y="1487"/>
                    <a:pt x="2073" y="1487"/>
                  </a:cubicBezTo>
                  <a:cubicBezTo>
                    <a:pt x="1760" y="1487"/>
                    <a:pt x="1760" y="1487"/>
                    <a:pt x="1760" y="1487"/>
                  </a:cubicBezTo>
                  <a:cubicBezTo>
                    <a:pt x="1739" y="1487"/>
                    <a:pt x="1721" y="1469"/>
                    <a:pt x="1721" y="1448"/>
                  </a:cubicBezTo>
                  <a:cubicBezTo>
                    <a:pt x="1721" y="1135"/>
                    <a:pt x="1721" y="1135"/>
                    <a:pt x="1721" y="1135"/>
                  </a:cubicBezTo>
                  <a:cubicBezTo>
                    <a:pt x="1721" y="1113"/>
                    <a:pt x="1739" y="1096"/>
                    <a:pt x="1760" y="1096"/>
                  </a:cubicBezTo>
                  <a:cubicBezTo>
                    <a:pt x="2073" y="1096"/>
                    <a:pt x="2073" y="1096"/>
                    <a:pt x="2073" y="1096"/>
                  </a:cubicBezTo>
                  <a:cubicBezTo>
                    <a:pt x="2095" y="1096"/>
                    <a:pt x="2112" y="1113"/>
                    <a:pt x="2112" y="1135"/>
                  </a:cubicBezTo>
                  <a:lnTo>
                    <a:pt x="2112" y="1448"/>
                  </a:lnTo>
                  <a:close/>
                  <a:moveTo>
                    <a:pt x="2112" y="978"/>
                  </a:moveTo>
                  <a:cubicBezTo>
                    <a:pt x="2112" y="1000"/>
                    <a:pt x="2095" y="1017"/>
                    <a:pt x="2073" y="1017"/>
                  </a:cubicBezTo>
                  <a:cubicBezTo>
                    <a:pt x="1760" y="1017"/>
                    <a:pt x="1760" y="1017"/>
                    <a:pt x="1760" y="1017"/>
                  </a:cubicBezTo>
                  <a:cubicBezTo>
                    <a:pt x="1739" y="1017"/>
                    <a:pt x="1721" y="1000"/>
                    <a:pt x="1721" y="978"/>
                  </a:cubicBezTo>
                  <a:cubicBezTo>
                    <a:pt x="1721" y="665"/>
                    <a:pt x="1721" y="665"/>
                    <a:pt x="1721" y="665"/>
                  </a:cubicBezTo>
                  <a:cubicBezTo>
                    <a:pt x="1721" y="644"/>
                    <a:pt x="1739" y="626"/>
                    <a:pt x="1760" y="626"/>
                  </a:cubicBezTo>
                  <a:cubicBezTo>
                    <a:pt x="2073" y="626"/>
                    <a:pt x="2073" y="626"/>
                    <a:pt x="2073" y="626"/>
                  </a:cubicBezTo>
                  <a:cubicBezTo>
                    <a:pt x="2095" y="626"/>
                    <a:pt x="2112" y="644"/>
                    <a:pt x="2112" y="665"/>
                  </a:cubicBezTo>
                  <a:lnTo>
                    <a:pt x="2112" y="978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" name="Rectangle 13">
              <a:extLst>
                <a:ext uri="{FF2B5EF4-FFF2-40B4-BE49-F238E27FC236}">
                  <a16:creationId xmlns:a16="http://schemas.microsoft.com/office/drawing/2014/main" id="{65AEF67C-6FBC-03E7-F139-86C48F0AC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7312" y="662582"/>
              <a:ext cx="83390" cy="69665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" name="Rectangle 14">
              <a:extLst>
                <a:ext uri="{FF2B5EF4-FFF2-40B4-BE49-F238E27FC236}">
                  <a16:creationId xmlns:a16="http://schemas.microsoft.com/office/drawing/2014/main" id="{FAD4A8D9-608B-DEFC-8175-E89C474CD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0107" y="481903"/>
              <a:ext cx="41782" cy="41782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pic>
        <p:nvPicPr>
          <p:cNvPr id="186" name="Grafik 185" descr="Mand med massiv udfyldning">
            <a:extLst>
              <a:ext uri="{FF2B5EF4-FFF2-40B4-BE49-F238E27FC236}">
                <a16:creationId xmlns:a16="http://schemas.microsoft.com/office/drawing/2014/main" id="{F89CF4E9-E95F-E63C-651D-0646A92CB5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13060" y="1621888"/>
            <a:ext cx="629551" cy="610863"/>
          </a:xfrm>
          <a:prstGeom prst="rect">
            <a:avLst/>
          </a:prstGeom>
        </p:spPr>
      </p:pic>
      <p:pic>
        <p:nvPicPr>
          <p:cNvPr id="187" name="Grafik 186" descr="Konvolut med massiv udfyldning">
            <a:extLst>
              <a:ext uri="{FF2B5EF4-FFF2-40B4-BE49-F238E27FC236}">
                <a16:creationId xmlns:a16="http://schemas.microsoft.com/office/drawing/2014/main" id="{AD0AF750-8683-C64A-4678-510767BA10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3109" y="1707925"/>
            <a:ext cx="425376" cy="412749"/>
          </a:xfrm>
          <a:prstGeom prst="rect">
            <a:avLst/>
          </a:prstGeom>
        </p:spPr>
      </p:pic>
      <p:grpSp>
        <p:nvGrpSpPr>
          <p:cNvPr id="199" name="Gruppe 198">
            <a:extLst>
              <a:ext uri="{FF2B5EF4-FFF2-40B4-BE49-F238E27FC236}">
                <a16:creationId xmlns:a16="http://schemas.microsoft.com/office/drawing/2014/main" id="{ADBC9FEC-22AB-FBF9-EB65-5E1B712348ED}"/>
              </a:ext>
            </a:extLst>
          </p:cNvPr>
          <p:cNvGrpSpPr/>
          <p:nvPr/>
        </p:nvGrpSpPr>
        <p:grpSpPr>
          <a:xfrm>
            <a:off x="7660936" y="294615"/>
            <a:ext cx="416950" cy="375429"/>
            <a:chOff x="7138427" y="294615"/>
            <a:chExt cx="416950" cy="375429"/>
          </a:xfrm>
          <a:solidFill>
            <a:srgbClr val="007681"/>
          </a:solidFill>
        </p:grpSpPr>
        <p:sp>
          <p:nvSpPr>
            <p:cNvPr id="189" name="Rectangle 5">
              <a:extLst>
                <a:ext uri="{FF2B5EF4-FFF2-40B4-BE49-F238E27FC236}">
                  <a16:creationId xmlns:a16="http://schemas.microsoft.com/office/drawing/2014/main" id="{009A9506-E62F-AB21-FBDB-0D8DA2A52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4699" y="503177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0" name="Rectangle 6">
              <a:extLst>
                <a:ext uri="{FF2B5EF4-FFF2-40B4-BE49-F238E27FC236}">
                  <a16:creationId xmlns:a16="http://schemas.microsoft.com/office/drawing/2014/main" id="{3DDC0EBA-1BEE-9C9B-CE46-63A2E32DD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020" y="503177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1" name="Rectangle 7">
              <a:extLst>
                <a:ext uri="{FF2B5EF4-FFF2-40B4-BE49-F238E27FC236}">
                  <a16:creationId xmlns:a16="http://schemas.microsoft.com/office/drawing/2014/main" id="{8D8EE4B2-706A-1C02-AA34-01AC6BE9E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020" y="419700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2" name="Rectangle 8">
              <a:extLst>
                <a:ext uri="{FF2B5EF4-FFF2-40B4-BE49-F238E27FC236}">
                  <a16:creationId xmlns:a16="http://schemas.microsoft.com/office/drawing/2014/main" id="{C50CF108-BDA9-CE95-518E-62342E027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7323" y="503177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3" name="Rectangle 9">
              <a:extLst>
                <a:ext uri="{FF2B5EF4-FFF2-40B4-BE49-F238E27FC236}">
                  <a16:creationId xmlns:a16="http://schemas.microsoft.com/office/drawing/2014/main" id="{0ED49AF7-CF10-9379-3425-C508B6C9A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4699" y="419700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4" name="Rectangle 10">
              <a:extLst>
                <a:ext uri="{FF2B5EF4-FFF2-40B4-BE49-F238E27FC236}">
                  <a16:creationId xmlns:a16="http://schemas.microsoft.com/office/drawing/2014/main" id="{02BAF746-64A3-161A-8374-16FA525E3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7323" y="419700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5" name="Rectangle 11">
              <a:extLst>
                <a:ext uri="{FF2B5EF4-FFF2-40B4-BE49-F238E27FC236}">
                  <a16:creationId xmlns:a16="http://schemas.microsoft.com/office/drawing/2014/main" id="{23A0BFD2-F22D-A7DC-70BD-8018648FA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02" y="503177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6" name="Freeform 12">
              <a:extLst>
                <a:ext uri="{FF2B5EF4-FFF2-40B4-BE49-F238E27FC236}">
                  <a16:creationId xmlns:a16="http://schemas.microsoft.com/office/drawing/2014/main" id="{FA61CA39-E2DB-F072-E7AD-957884780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8427" y="294615"/>
              <a:ext cx="416950" cy="375429"/>
            </a:xfrm>
            <a:custGeom>
              <a:avLst/>
              <a:gdLst>
                <a:gd name="T0" fmla="*/ 1565 w 2347"/>
                <a:gd name="T1" fmla="*/ 391 h 2113"/>
                <a:gd name="T2" fmla="*/ 1526 w 2347"/>
                <a:gd name="T3" fmla="*/ 0 h 2113"/>
                <a:gd name="T4" fmla="*/ 782 w 2347"/>
                <a:gd name="T5" fmla="*/ 39 h 2113"/>
                <a:gd name="T6" fmla="*/ 39 w 2347"/>
                <a:gd name="T7" fmla="*/ 391 h 2113"/>
                <a:gd name="T8" fmla="*/ 0 w 2347"/>
                <a:gd name="T9" fmla="*/ 2074 h 2113"/>
                <a:gd name="T10" fmla="*/ 861 w 2347"/>
                <a:gd name="T11" fmla="*/ 2113 h 2113"/>
                <a:gd name="T12" fmla="*/ 900 w 2347"/>
                <a:gd name="T13" fmla="*/ 1643 h 2113"/>
                <a:gd name="T14" fmla="*/ 1486 w 2347"/>
                <a:gd name="T15" fmla="*/ 1682 h 2113"/>
                <a:gd name="T16" fmla="*/ 2308 w 2347"/>
                <a:gd name="T17" fmla="*/ 2113 h 2113"/>
                <a:gd name="T18" fmla="*/ 2347 w 2347"/>
                <a:gd name="T19" fmla="*/ 431 h 2113"/>
                <a:gd name="T20" fmla="*/ 626 w 2347"/>
                <a:gd name="T21" fmla="*/ 1448 h 2113"/>
                <a:gd name="T22" fmla="*/ 274 w 2347"/>
                <a:gd name="T23" fmla="*/ 1487 h 2113"/>
                <a:gd name="T24" fmla="*/ 235 w 2347"/>
                <a:gd name="T25" fmla="*/ 1135 h 2113"/>
                <a:gd name="T26" fmla="*/ 587 w 2347"/>
                <a:gd name="T27" fmla="*/ 1096 h 2113"/>
                <a:gd name="T28" fmla="*/ 626 w 2347"/>
                <a:gd name="T29" fmla="*/ 1448 h 2113"/>
                <a:gd name="T30" fmla="*/ 587 w 2347"/>
                <a:gd name="T31" fmla="*/ 1017 h 2113"/>
                <a:gd name="T32" fmla="*/ 235 w 2347"/>
                <a:gd name="T33" fmla="*/ 978 h 2113"/>
                <a:gd name="T34" fmla="*/ 274 w 2347"/>
                <a:gd name="T35" fmla="*/ 626 h 2113"/>
                <a:gd name="T36" fmla="*/ 626 w 2347"/>
                <a:gd name="T37" fmla="*/ 665 h 2113"/>
                <a:gd name="T38" fmla="*/ 1095 w 2347"/>
                <a:gd name="T39" fmla="*/ 1448 h 2113"/>
                <a:gd name="T40" fmla="*/ 743 w 2347"/>
                <a:gd name="T41" fmla="*/ 1487 h 2113"/>
                <a:gd name="T42" fmla="*/ 704 w 2347"/>
                <a:gd name="T43" fmla="*/ 1135 h 2113"/>
                <a:gd name="T44" fmla="*/ 1056 w 2347"/>
                <a:gd name="T45" fmla="*/ 1096 h 2113"/>
                <a:gd name="T46" fmla="*/ 1095 w 2347"/>
                <a:gd name="T47" fmla="*/ 1448 h 2113"/>
                <a:gd name="T48" fmla="*/ 1056 w 2347"/>
                <a:gd name="T49" fmla="*/ 1017 h 2113"/>
                <a:gd name="T50" fmla="*/ 704 w 2347"/>
                <a:gd name="T51" fmla="*/ 978 h 2113"/>
                <a:gd name="T52" fmla="*/ 743 w 2347"/>
                <a:gd name="T53" fmla="*/ 626 h 2113"/>
                <a:gd name="T54" fmla="*/ 1095 w 2347"/>
                <a:gd name="T55" fmla="*/ 665 h 2113"/>
                <a:gd name="T56" fmla="*/ 1095 w 2347"/>
                <a:gd name="T57" fmla="*/ 391 h 2113"/>
                <a:gd name="T58" fmla="*/ 1017 w 2347"/>
                <a:gd name="T59" fmla="*/ 391 h 2113"/>
                <a:gd name="T60" fmla="*/ 1056 w 2347"/>
                <a:gd name="T61" fmla="*/ 118 h 2113"/>
                <a:gd name="T62" fmla="*/ 1095 w 2347"/>
                <a:gd name="T63" fmla="*/ 235 h 2113"/>
                <a:gd name="T64" fmla="*/ 1252 w 2347"/>
                <a:gd name="T65" fmla="*/ 157 h 2113"/>
                <a:gd name="T66" fmla="*/ 1330 w 2347"/>
                <a:gd name="T67" fmla="*/ 157 h 2113"/>
                <a:gd name="T68" fmla="*/ 1291 w 2347"/>
                <a:gd name="T69" fmla="*/ 431 h 2113"/>
                <a:gd name="T70" fmla="*/ 1252 w 2347"/>
                <a:gd name="T71" fmla="*/ 313 h 2113"/>
                <a:gd name="T72" fmla="*/ 1095 w 2347"/>
                <a:gd name="T73" fmla="*/ 391 h 2113"/>
                <a:gd name="T74" fmla="*/ 1604 w 2347"/>
                <a:gd name="T75" fmla="*/ 1487 h 2113"/>
                <a:gd name="T76" fmla="*/ 1252 w 2347"/>
                <a:gd name="T77" fmla="*/ 1448 h 2113"/>
                <a:gd name="T78" fmla="*/ 1291 w 2347"/>
                <a:gd name="T79" fmla="*/ 1096 h 2113"/>
                <a:gd name="T80" fmla="*/ 1643 w 2347"/>
                <a:gd name="T81" fmla="*/ 1135 h 2113"/>
                <a:gd name="T82" fmla="*/ 1643 w 2347"/>
                <a:gd name="T83" fmla="*/ 978 h 2113"/>
                <a:gd name="T84" fmla="*/ 1291 w 2347"/>
                <a:gd name="T85" fmla="*/ 1017 h 2113"/>
                <a:gd name="T86" fmla="*/ 1252 w 2347"/>
                <a:gd name="T87" fmla="*/ 665 h 2113"/>
                <a:gd name="T88" fmla="*/ 1604 w 2347"/>
                <a:gd name="T89" fmla="*/ 626 h 2113"/>
                <a:gd name="T90" fmla="*/ 1643 w 2347"/>
                <a:gd name="T91" fmla="*/ 978 h 2113"/>
                <a:gd name="T92" fmla="*/ 2073 w 2347"/>
                <a:gd name="T93" fmla="*/ 1487 h 2113"/>
                <a:gd name="T94" fmla="*/ 1721 w 2347"/>
                <a:gd name="T95" fmla="*/ 1448 h 2113"/>
                <a:gd name="T96" fmla="*/ 1760 w 2347"/>
                <a:gd name="T97" fmla="*/ 1096 h 2113"/>
                <a:gd name="T98" fmla="*/ 2112 w 2347"/>
                <a:gd name="T99" fmla="*/ 1135 h 2113"/>
                <a:gd name="T100" fmla="*/ 2112 w 2347"/>
                <a:gd name="T101" fmla="*/ 978 h 2113"/>
                <a:gd name="T102" fmla="*/ 1760 w 2347"/>
                <a:gd name="T103" fmla="*/ 1017 h 2113"/>
                <a:gd name="T104" fmla="*/ 1721 w 2347"/>
                <a:gd name="T105" fmla="*/ 665 h 2113"/>
                <a:gd name="T106" fmla="*/ 2073 w 2347"/>
                <a:gd name="T107" fmla="*/ 626 h 2113"/>
                <a:gd name="T108" fmla="*/ 2112 w 2347"/>
                <a:gd name="T109" fmla="*/ 978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7" h="2113">
                  <a:moveTo>
                    <a:pt x="2308" y="391"/>
                  </a:moveTo>
                  <a:cubicBezTo>
                    <a:pt x="1565" y="391"/>
                    <a:pt x="1565" y="391"/>
                    <a:pt x="1565" y="391"/>
                  </a:cubicBezTo>
                  <a:cubicBezTo>
                    <a:pt x="1565" y="39"/>
                    <a:pt x="1565" y="39"/>
                    <a:pt x="1565" y="39"/>
                  </a:cubicBezTo>
                  <a:cubicBezTo>
                    <a:pt x="1565" y="18"/>
                    <a:pt x="1547" y="0"/>
                    <a:pt x="1526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00" y="0"/>
                    <a:pt x="782" y="18"/>
                    <a:pt x="782" y="39"/>
                  </a:cubicBezTo>
                  <a:cubicBezTo>
                    <a:pt x="782" y="391"/>
                    <a:pt x="782" y="391"/>
                    <a:pt x="782" y="391"/>
                  </a:cubicBezTo>
                  <a:cubicBezTo>
                    <a:pt x="39" y="391"/>
                    <a:pt x="39" y="391"/>
                    <a:pt x="39" y="391"/>
                  </a:cubicBezTo>
                  <a:cubicBezTo>
                    <a:pt x="17" y="391"/>
                    <a:pt x="0" y="409"/>
                    <a:pt x="0" y="431"/>
                  </a:cubicBezTo>
                  <a:cubicBezTo>
                    <a:pt x="0" y="2074"/>
                    <a:pt x="0" y="2074"/>
                    <a:pt x="0" y="2074"/>
                  </a:cubicBezTo>
                  <a:cubicBezTo>
                    <a:pt x="0" y="2095"/>
                    <a:pt x="17" y="2113"/>
                    <a:pt x="39" y="2113"/>
                  </a:cubicBezTo>
                  <a:cubicBezTo>
                    <a:pt x="861" y="2113"/>
                    <a:pt x="861" y="2113"/>
                    <a:pt x="861" y="2113"/>
                  </a:cubicBezTo>
                  <a:cubicBezTo>
                    <a:pt x="861" y="1682"/>
                    <a:pt x="861" y="1682"/>
                    <a:pt x="861" y="1682"/>
                  </a:cubicBezTo>
                  <a:cubicBezTo>
                    <a:pt x="861" y="1661"/>
                    <a:pt x="878" y="1643"/>
                    <a:pt x="900" y="1643"/>
                  </a:cubicBezTo>
                  <a:cubicBezTo>
                    <a:pt x="1447" y="1643"/>
                    <a:pt x="1447" y="1643"/>
                    <a:pt x="1447" y="1643"/>
                  </a:cubicBezTo>
                  <a:cubicBezTo>
                    <a:pt x="1469" y="1643"/>
                    <a:pt x="1486" y="1661"/>
                    <a:pt x="1486" y="1682"/>
                  </a:cubicBezTo>
                  <a:cubicBezTo>
                    <a:pt x="1486" y="2113"/>
                    <a:pt x="1486" y="2113"/>
                    <a:pt x="1486" y="2113"/>
                  </a:cubicBezTo>
                  <a:cubicBezTo>
                    <a:pt x="2308" y="2113"/>
                    <a:pt x="2308" y="2113"/>
                    <a:pt x="2308" y="2113"/>
                  </a:cubicBezTo>
                  <a:cubicBezTo>
                    <a:pt x="2330" y="2113"/>
                    <a:pt x="2347" y="2095"/>
                    <a:pt x="2347" y="2074"/>
                  </a:cubicBezTo>
                  <a:cubicBezTo>
                    <a:pt x="2347" y="431"/>
                    <a:pt x="2347" y="431"/>
                    <a:pt x="2347" y="431"/>
                  </a:cubicBezTo>
                  <a:cubicBezTo>
                    <a:pt x="2347" y="409"/>
                    <a:pt x="2330" y="391"/>
                    <a:pt x="2308" y="391"/>
                  </a:cubicBezTo>
                  <a:close/>
                  <a:moveTo>
                    <a:pt x="626" y="1448"/>
                  </a:moveTo>
                  <a:cubicBezTo>
                    <a:pt x="626" y="1469"/>
                    <a:pt x="608" y="1487"/>
                    <a:pt x="587" y="1487"/>
                  </a:cubicBezTo>
                  <a:cubicBezTo>
                    <a:pt x="274" y="1487"/>
                    <a:pt x="274" y="1487"/>
                    <a:pt x="274" y="1487"/>
                  </a:cubicBezTo>
                  <a:cubicBezTo>
                    <a:pt x="252" y="1487"/>
                    <a:pt x="235" y="1469"/>
                    <a:pt x="235" y="1448"/>
                  </a:cubicBezTo>
                  <a:cubicBezTo>
                    <a:pt x="235" y="1135"/>
                    <a:pt x="235" y="1135"/>
                    <a:pt x="235" y="1135"/>
                  </a:cubicBezTo>
                  <a:cubicBezTo>
                    <a:pt x="235" y="1113"/>
                    <a:pt x="252" y="1096"/>
                    <a:pt x="274" y="1096"/>
                  </a:cubicBezTo>
                  <a:cubicBezTo>
                    <a:pt x="587" y="1096"/>
                    <a:pt x="587" y="1096"/>
                    <a:pt x="587" y="1096"/>
                  </a:cubicBezTo>
                  <a:cubicBezTo>
                    <a:pt x="608" y="1096"/>
                    <a:pt x="626" y="1113"/>
                    <a:pt x="626" y="1135"/>
                  </a:cubicBezTo>
                  <a:lnTo>
                    <a:pt x="626" y="1448"/>
                  </a:lnTo>
                  <a:close/>
                  <a:moveTo>
                    <a:pt x="626" y="978"/>
                  </a:moveTo>
                  <a:cubicBezTo>
                    <a:pt x="626" y="1000"/>
                    <a:pt x="608" y="1017"/>
                    <a:pt x="587" y="1017"/>
                  </a:cubicBezTo>
                  <a:cubicBezTo>
                    <a:pt x="274" y="1017"/>
                    <a:pt x="274" y="1017"/>
                    <a:pt x="274" y="1017"/>
                  </a:cubicBezTo>
                  <a:cubicBezTo>
                    <a:pt x="252" y="1017"/>
                    <a:pt x="235" y="1000"/>
                    <a:pt x="235" y="978"/>
                  </a:cubicBezTo>
                  <a:cubicBezTo>
                    <a:pt x="235" y="665"/>
                    <a:pt x="235" y="665"/>
                    <a:pt x="235" y="665"/>
                  </a:cubicBezTo>
                  <a:cubicBezTo>
                    <a:pt x="235" y="644"/>
                    <a:pt x="252" y="626"/>
                    <a:pt x="274" y="626"/>
                  </a:cubicBezTo>
                  <a:cubicBezTo>
                    <a:pt x="587" y="626"/>
                    <a:pt x="587" y="626"/>
                    <a:pt x="587" y="626"/>
                  </a:cubicBezTo>
                  <a:cubicBezTo>
                    <a:pt x="608" y="626"/>
                    <a:pt x="626" y="644"/>
                    <a:pt x="626" y="665"/>
                  </a:cubicBezTo>
                  <a:lnTo>
                    <a:pt x="626" y="978"/>
                  </a:lnTo>
                  <a:close/>
                  <a:moveTo>
                    <a:pt x="1095" y="1448"/>
                  </a:moveTo>
                  <a:cubicBezTo>
                    <a:pt x="1095" y="1469"/>
                    <a:pt x="1078" y="1487"/>
                    <a:pt x="1056" y="1487"/>
                  </a:cubicBezTo>
                  <a:cubicBezTo>
                    <a:pt x="743" y="1487"/>
                    <a:pt x="743" y="1487"/>
                    <a:pt x="743" y="1487"/>
                  </a:cubicBezTo>
                  <a:cubicBezTo>
                    <a:pt x="722" y="1487"/>
                    <a:pt x="704" y="1469"/>
                    <a:pt x="704" y="1448"/>
                  </a:cubicBezTo>
                  <a:cubicBezTo>
                    <a:pt x="704" y="1135"/>
                    <a:pt x="704" y="1135"/>
                    <a:pt x="704" y="1135"/>
                  </a:cubicBezTo>
                  <a:cubicBezTo>
                    <a:pt x="704" y="1113"/>
                    <a:pt x="722" y="1096"/>
                    <a:pt x="743" y="1096"/>
                  </a:cubicBezTo>
                  <a:cubicBezTo>
                    <a:pt x="1056" y="1096"/>
                    <a:pt x="1056" y="1096"/>
                    <a:pt x="1056" y="1096"/>
                  </a:cubicBezTo>
                  <a:cubicBezTo>
                    <a:pt x="1078" y="1096"/>
                    <a:pt x="1095" y="1113"/>
                    <a:pt x="1095" y="1135"/>
                  </a:cubicBezTo>
                  <a:lnTo>
                    <a:pt x="1095" y="1448"/>
                  </a:lnTo>
                  <a:close/>
                  <a:moveTo>
                    <a:pt x="1095" y="978"/>
                  </a:moveTo>
                  <a:cubicBezTo>
                    <a:pt x="1095" y="1000"/>
                    <a:pt x="1078" y="1017"/>
                    <a:pt x="1056" y="1017"/>
                  </a:cubicBezTo>
                  <a:cubicBezTo>
                    <a:pt x="743" y="1017"/>
                    <a:pt x="743" y="1017"/>
                    <a:pt x="743" y="1017"/>
                  </a:cubicBezTo>
                  <a:cubicBezTo>
                    <a:pt x="722" y="1017"/>
                    <a:pt x="704" y="1000"/>
                    <a:pt x="704" y="978"/>
                  </a:cubicBezTo>
                  <a:cubicBezTo>
                    <a:pt x="704" y="665"/>
                    <a:pt x="704" y="665"/>
                    <a:pt x="704" y="665"/>
                  </a:cubicBezTo>
                  <a:cubicBezTo>
                    <a:pt x="704" y="644"/>
                    <a:pt x="722" y="626"/>
                    <a:pt x="743" y="626"/>
                  </a:cubicBezTo>
                  <a:cubicBezTo>
                    <a:pt x="1056" y="626"/>
                    <a:pt x="1056" y="626"/>
                    <a:pt x="1056" y="626"/>
                  </a:cubicBezTo>
                  <a:cubicBezTo>
                    <a:pt x="1078" y="626"/>
                    <a:pt x="1095" y="644"/>
                    <a:pt x="1095" y="665"/>
                  </a:cubicBezTo>
                  <a:lnTo>
                    <a:pt x="1095" y="978"/>
                  </a:lnTo>
                  <a:close/>
                  <a:moveTo>
                    <a:pt x="1095" y="391"/>
                  </a:moveTo>
                  <a:cubicBezTo>
                    <a:pt x="1095" y="413"/>
                    <a:pt x="1078" y="431"/>
                    <a:pt x="1056" y="431"/>
                  </a:cubicBezTo>
                  <a:cubicBezTo>
                    <a:pt x="1035" y="431"/>
                    <a:pt x="1017" y="413"/>
                    <a:pt x="1017" y="391"/>
                  </a:cubicBezTo>
                  <a:cubicBezTo>
                    <a:pt x="1017" y="157"/>
                    <a:pt x="1017" y="157"/>
                    <a:pt x="1017" y="157"/>
                  </a:cubicBezTo>
                  <a:cubicBezTo>
                    <a:pt x="1017" y="135"/>
                    <a:pt x="1035" y="118"/>
                    <a:pt x="1056" y="118"/>
                  </a:cubicBezTo>
                  <a:cubicBezTo>
                    <a:pt x="1078" y="118"/>
                    <a:pt x="1095" y="135"/>
                    <a:pt x="1095" y="157"/>
                  </a:cubicBezTo>
                  <a:cubicBezTo>
                    <a:pt x="1095" y="235"/>
                    <a:pt x="1095" y="235"/>
                    <a:pt x="1095" y="235"/>
                  </a:cubicBezTo>
                  <a:cubicBezTo>
                    <a:pt x="1252" y="235"/>
                    <a:pt x="1252" y="235"/>
                    <a:pt x="1252" y="235"/>
                  </a:cubicBezTo>
                  <a:cubicBezTo>
                    <a:pt x="1252" y="157"/>
                    <a:pt x="1252" y="157"/>
                    <a:pt x="1252" y="157"/>
                  </a:cubicBezTo>
                  <a:cubicBezTo>
                    <a:pt x="1252" y="135"/>
                    <a:pt x="1269" y="118"/>
                    <a:pt x="1291" y="118"/>
                  </a:cubicBezTo>
                  <a:cubicBezTo>
                    <a:pt x="1313" y="118"/>
                    <a:pt x="1330" y="135"/>
                    <a:pt x="1330" y="157"/>
                  </a:cubicBezTo>
                  <a:cubicBezTo>
                    <a:pt x="1330" y="391"/>
                    <a:pt x="1330" y="391"/>
                    <a:pt x="1330" y="391"/>
                  </a:cubicBezTo>
                  <a:cubicBezTo>
                    <a:pt x="1330" y="413"/>
                    <a:pt x="1313" y="431"/>
                    <a:pt x="1291" y="431"/>
                  </a:cubicBezTo>
                  <a:cubicBezTo>
                    <a:pt x="1269" y="431"/>
                    <a:pt x="1252" y="413"/>
                    <a:pt x="1252" y="391"/>
                  </a:cubicBezTo>
                  <a:cubicBezTo>
                    <a:pt x="1252" y="313"/>
                    <a:pt x="1252" y="313"/>
                    <a:pt x="1252" y="313"/>
                  </a:cubicBezTo>
                  <a:cubicBezTo>
                    <a:pt x="1095" y="313"/>
                    <a:pt x="1095" y="313"/>
                    <a:pt x="1095" y="313"/>
                  </a:cubicBezTo>
                  <a:lnTo>
                    <a:pt x="1095" y="391"/>
                  </a:lnTo>
                  <a:close/>
                  <a:moveTo>
                    <a:pt x="1643" y="1448"/>
                  </a:moveTo>
                  <a:cubicBezTo>
                    <a:pt x="1643" y="1469"/>
                    <a:pt x="1625" y="1487"/>
                    <a:pt x="1604" y="1487"/>
                  </a:cubicBezTo>
                  <a:cubicBezTo>
                    <a:pt x="1291" y="1487"/>
                    <a:pt x="1291" y="1487"/>
                    <a:pt x="1291" y="1487"/>
                  </a:cubicBezTo>
                  <a:cubicBezTo>
                    <a:pt x="1269" y="1487"/>
                    <a:pt x="1252" y="1469"/>
                    <a:pt x="1252" y="1448"/>
                  </a:cubicBezTo>
                  <a:cubicBezTo>
                    <a:pt x="1252" y="1135"/>
                    <a:pt x="1252" y="1135"/>
                    <a:pt x="1252" y="1135"/>
                  </a:cubicBezTo>
                  <a:cubicBezTo>
                    <a:pt x="1252" y="1113"/>
                    <a:pt x="1269" y="1096"/>
                    <a:pt x="1291" y="1096"/>
                  </a:cubicBezTo>
                  <a:cubicBezTo>
                    <a:pt x="1604" y="1096"/>
                    <a:pt x="1604" y="1096"/>
                    <a:pt x="1604" y="1096"/>
                  </a:cubicBezTo>
                  <a:cubicBezTo>
                    <a:pt x="1625" y="1096"/>
                    <a:pt x="1643" y="1113"/>
                    <a:pt x="1643" y="1135"/>
                  </a:cubicBezTo>
                  <a:lnTo>
                    <a:pt x="1643" y="1448"/>
                  </a:lnTo>
                  <a:close/>
                  <a:moveTo>
                    <a:pt x="1643" y="978"/>
                  </a:moveTo>
                  <a:cubicBezTo>
                    <a:pt x="1643" y="1000"/>
                    <a:pt x="1625" y="1017"/>
                    <a:pt x="1604" y="1017"/>
                  </a:cubicBezTo>
                  <a:cubicBezTo>
                    <a:pt x="1291" y="1017"/>
                    <a:pt x="1291" y="1017"/>
                    <a:pt x="1291" y="1017"/>
                  </a:cubicBezTo>
                  <a:cubicBezTo>
                    <a:pt x="1269" y="1017"/>
                    <a:pt x="1252" y="1000"/>
                    <a:pt x="1252" y="978"/>
                  </a:cubicBezTo>
                  <a:cubicBezTo>
                    <a:pt x="1252" y="665"/>
                    <a:pt x="1252" y="665"/>
                    <a:pt x="1252" y="665"/>
                  </a:cubicBezTo>
                  <a:cubicBezTo>
                    <a:pt x="1252" y="644"/>
                    <a:pt x="1269" y="626"/>
                    <a:pt x="1291" y="626"/>
                  </a:cubicBezTo>
                  <a:cubicBezTo>
                    <a:pt x="1604" y="626"/>
                    <a:pt x="1604" y="626"/>
                    <a:pt x="1604" y="626"/>
                  </a:cubicBezTo>
                  <a:cubicBezTo>
                    <a:pt x="1625" y="626"/>
                    <a:pt x="1643" y="644"/>
                    <a:pt x="1643" y="665"/>
                  </a:cubicBezTo>
                  <a:lnTo>
                    <a:pt x="1643" y="978"/>
                  </a:lnTo>
                  <a:close/>
                  <a:moveTo>
                    <a:pt x="2112" y="1448"/>
                  </a:moveTo>
                  <a:cubicBezTo>
                    <a:pt x="2112" y="1469"/>
                    <a:pt x="2095" y="1487"/>
                    <a:pt x="2073" y="1487"/>
                  </a:cubicBezTo>
                  <a:cubicBezTo>
                    <a:pt x="1760" y="1487"/>
                    <a:pt x="1760" y="1487"/>
                    <a:pt x="1760" y="1487"/>
                  </a:cubicBezTo>
                  <a:cubicBezTo>
                    <a:pt x="1739" y="1487"/>
                    <a:pt x="1721" y="1469"/>
                    <a:pt x="1721" y="1448"/>
                  </a:cubicBezTo>
                  <a:cubicBezTo>
                    <a:pt x="1721" y="1135"/>
                    <a:pt x="1721" y="1135"/>
                    <a:pt x="1721" y="1135"/>
                  </a:cubicBezTo>
                  <a:cubicBezTo>
                    <a:pt x="1721" y="1113"/>
                    <a:pt x="1739" y="1096"/>
                    <a:pt x="1760" y="1096"/>
                  </a:cubicBezTo>
                  <a:cubicBezTo>
                    <a:pt x="2073" y="1096"/>
                    <a:pt x="2073" y="1096"/>
                    <a:pt x="2073" y="1096"/>
                  </a:cubicBezTo>
                  <a:cubicBezTo>
                    <a:pt x="2095" y="1096"/>
                    <a:pt x="2112" y="1113"/>
                    <a:pt x="2112" y="1135"/>
                  </a:cubicBezTo>
                  <a:lnTo>
                    <a:pt x="2112" y="1448"/>
                  </a:lnTo>
                  <a:close/>
                  <a:moveTo>
                    <a:pt x="2112" y="978"/>
                  </a:moveTo>
                  <a:cubicBezTo>
                    <a:pt x="2112" y="1000"/>
                    <a:pt x="2095" y="1017"/>
                    <a:pt x="2073" y="1017"/>
                  </a:cubicBezTo>
                  <a:cubicBezTo>
                    <a:pt x="1760" y="1017"/>
                    <a:pt x="1760" y="1017"/>
                    <a:pt x="1760" y="1017"/>
                  </a:cubicBezTo>
                  <a:cubicBezTo>
                    <a:pt x="1739" y="1017"/>
                    <a:pt x="1721" y="1000"/>
                    <a:pt x="1721" y="978"/>
                  </a:cubicBezTo>
                  <a:cubicBezTo>
                    <a:pt x="1721" y="665"/>
                    <a:pt x="1721" y="665"/>
                    <a:pt x="1721" y="665"/>
                  </a:cubicBezTo>
                  <a:cubicBezTo>
                    <a:pt x="1721" y="644"/>
                    <a:pt x="1739" y="626"/>
                    <a:pt x="1760" y="626"/>
                  </a:cubicBezTo>
                  <a:cubicBezTo>
                    <a:pt x="2073" y="626"/>
                    <a:pt x="2073" y="626"/>
                    <a:pt x="2073" y="626"/>
                  </a:cubicBezTo>
                  <a:cubicBezTo>
                    <a:pt x="2095" y="626"/>
                    <a:pt x="2112" y="644"/>
                    <a:pt x="2112" y="665"/>
                  </a:cubicBezTo>
                  <a:lnTo>
                    <a:pt x="2112" y="9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7" name="Rectangle 13">
              <a:extLst>
                <a:ext uri="{FF2B5EF4-FFF2-40B4-BE49-F238E27FC236}">
                  <a16:creationId xmlns:a16="http://schemas.microsoft.com/office/drawing/2014/main" id="{99836236-2153-B001-C2CC-88FB2A22C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5207" y="600379"/>
              <a:ext cx="83390" cy="69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  <p:sp>
          <p:nvSpPr>
            <p:cNvPr id="198" name="Rectangle 14">
              <a:extLst>
                <a:ext uri="{FF2B5EF4-FFF2-40B4-BE49-F238E27FC236}">
                  <a16:creationId xmlns:a16="http://schemas.microsoft.com/office/drawing/2014/main" id="{64723DF4-1C94-A585-F0EC-86B47367C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002" y="419700"/>
              <a:ext cx="41782" cy="417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>
                <a:solidFill>
                  <a:srgbClr val="007681"/>
                </a:solidFill>
              </a:endParaRPr>
            </a:p>
          </p:txBody>
        </p:sp>
      </p:grpSp>
      <p:pic>
        <p:nvPicPr>
          <p:cNvPr id="201" name="Grafik 200" descr="Tandhjul med massiv udfyldning">
            <a:extLst>
              <a:ext uri="{FF2B5EF4-FFF2-40B4-BE49-F238E27FC236}">
                <a16:creationId xmlns:a16="http://schemas.microsoft.com/office/drawing/2014/main" id="{0AAF1BE9-39A3-72DC-6BBB-807083892B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80511" y="5374683"/>
            <a:ext cx="271298" cy="263245"/>
          </a:xfrm>
          <a:prstGeom prst="rect">
            <a:avLst/>
          </a:prstGeom>
        </p:spPr>
      </p:pic>
      <p:pic>
        <p:nvPicPr>
          <p:cNvPr id="202" name="Grafik 201" descr="Skærm med massiv udfyldning">
            <a:extLst>
              <a:ext uri="{FF2B5EF4-FFF2-40B4-BE49-F238E27FC236}">
                <a16:creationId xmlns:a16="http://schemas.microsoft.com/office/drawing/2014/main" id="{D510C8E9-A065-D20A-9B48-82DDFB882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07270" y="5273436"/>
            <a:ext cx="665069" cy="561363"/>
          </a:xfrm>
          <a:prstGeom prst="rect">
            <a:avLst/>
          </a:prstGeom>
        </p:spPr>
      </p:pic>
      <p:sp>
        <p:nvSpPr>
          <p:cNvPr id="203" name="Tekstfelt 202">
            <a:extLst>
              <a:ext uri="{FF2B5EF4-FFF2-40B4-BE49-F238E27FC236}">
                <a16:creationId xmlns:a16="http://schemas.microsoft.com/office/drawing/2014/main" id="{3A237453-6F87-3696-AE83-1BDF145B95C2}"/>
              </a:ext>
            </a:extLst>
          </p:cNvPr>
          <p:cNvSpPr txBox="1"/>
          <p:nvPr/>
        </p:nvSpPr>
        <p:spPr>
          <a:xfrm>
            <a:off x="7558561" y="5907517"/>
            <a:ext cx="1329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Udbetaler</a:t>
            </a:r>
          </a:p>
        </p:txBody>
      </p:sp>
      <p:sp>
        <p:nvSpPr>
          <p:cNvPr id="204" name="Kombinationstegning: figur 203">
            <a:extLst>
              <a:ext uri="{FF2B5EF4-FFF2-40B4-BE49-F238E27FC236}">
                <a16:creationId xmlns:a16="http://schemas.microsoft.com/office/drawing/2014/main" id="{4208C153-CCAA-D062-F8EC-E141CF96104F}"/>
              </a:ext>
            </a:extLst>
          </p:cNvPr>
          <p:cNvSpPr/>
          <p:nvPr/>
        </p:nvSpPr>
        <p:spPr>
          <a:xfrm>
            <a:off x="7349711" y="1198694"/>
            <a:ext cx="753579" cy="3985541"/>
          </a:xfrm>
          <a:custGeom>
            <a:avLst/>
            <a:gdLst>
              <a:gd name="connsiteX0" fmla="*/ 89979 w 1263215"/>
              <a:gd name="connsiteY0" fmla="*/ 3011200 h 3011200"/>
              <a:gd name="connsiteX1" fmla="*/ 108640 w 1263215"/>
              <a:gd name="connsiteY1" fmla="*/ 295991 h 3011200"/>
              <a:gd name="connsiteX2" fmla="*/ 1172330 w 1263215"/>
              <a:gd name="connsiteY2" fmla="*/ 72057 h 3011200"/>
              <a:gd name="connsiteX3" fmla="*/ 1135007 w 1263215"/>
              <a:gd name="connsiteY3" fmla="*/ 90718 h 3011200"/>
              <a:gd name="connsiteX0" fmla="*/ 497151 w 1670387"/>
              <a:gd name="connsiteY0" fmla="*/ 2955390 h 2955390"/>
              <a:gd name="connsiteX1" fmla="*/ 35528 w 1670387"/>
              <a:gd name="connsiteY1" fmla="*/ 1267597 h 2955390"/>
              <a:gd name="connsiteX2" fmla="*/ 1579502 w 1670387"/>
              <a:gd name="connsiteY2" fmla="*/ 16247 h 2955390"/>
              <a:gd name="connsiteX3" fmla="*/ 1542179 w 1670387"/>
              <a:gd name="connsiteY3" fmla="*/ 34908 h 2955390"/>
              <a:gd name="connsiteX0" fmla="*/ 497151 w 1596809"/>
              <a:gd name="connsiteY0" fmla="*/ 2962226 h 2962226"/>
              <a:gd name="connsiteX1" fmla="*/ 35528 w 1596809"/>
              <a:gd name="connsiteY1" fmla="*/ 1274433 h 2962226"/>
              <a:gd name="connsiteX2" fmla="*/ 1579502 w 1596809"/>
              <a:gd name="connsiteY2" fmla="*/ 23083 h 2962226"/>
              <a:gd name="connsiteX3" fmla="*/ 495589 w 1596809"/>
              <a:gd name="connsiteY3" fmla="*/ 22540 h 2962226"/>
              <a:gd name="connsiteX0" fmla="*/ 462453 w 514066"/>
              <a:gd name="connsiteY0" fmla="*/ 2940444 h 2940444"/>
              <a:gd name="connsiteX1" fmla="*/ 830 w 514066"/>
              <a:gd name="connsiteY1" fmla="*/ 1252651 h 2940444"/>
              <a:gd name="connsiteX2" fmla="*/ 340509 w 514066"/>
              <a:gd name="connsiteY2" fmla="*/ 683045 h 2940444"/>
              <a:gd name="connsiteX3" fmla="*/ 460891 w 514066"/>
              <a:gd name="connsiteY3" fmla="*/ 758 h 2940444"/>
              <a:gd name="connsiteX0" fmla="*/ 462453 w 633292"/>
              <a:gd name="connsiteY0" fmla="*/ 2950034 h 2950034"/>
              <a:gd name="connsiteX1" fmla="*/ 830 w 633292"/>
              <a:gd name="connsiteY1" fmla="*/ 1262241 h 2950034"/>
              <a:gd name="connsiteX2" fmla="*/ 340509 w 633292"/>
              <a:gd name="connsiteY2" fmla="*/ 692635 h 2950034"/>
              <a:gd name="connsiteX3" fmla="*/ 604259 w 633292"/>
              <a:gd name="connsiteY3" fmla="*/ 746 h 2950034"/>
              <a:gd name="connsiteX0" fmla="*/ 462618 w 604424"/>
              <a:gd name="connsiteY0" fmla="*/ 2949288 h 2949288"/>
              <a:gd name="connsiteX1" fmla="*/ 995 w 604424"/>
              <a:gd name="connsiteY1" fmla="*/ 1261495 h 2949288"/>
              <a:gd name="connsiteX2" fmla="*/ 604424 w 604424"/>
              <a:gd name="connsiteY2" fmla="*/ 0 h 2949288"/>
              <a:gd name="connsiteX0" fmla="*/ 469770 w 611576"/>
              <a:gd name="connsiteY0" fmla="*/ 2949288 h 2949288"/>
              <a:gd name="connsiteX1" fmla="*/ 978 w 611576"/>
              <a:gd name="connsiteY1" fmla="*/ 1616770 h 2949288"/>
              <a:gd name="connsiteX2" fmla="*/ 611576 w 611576"/>
              <a:gd name="connsiteY2" fmla="*/ 0 h 2949288"/>
              <a:gd name="connsiteX0" fmla="*/ 741873 w 741873"/>
              <a:gd name="connsiteY0" fmla="*/ 2939686 h 2939686"/>
              <a:gd name="connsiteX1" fmla="*/ 681 w 741873"/>
              <a:gd name="connsiteY1" fmla="*/ 1616770 h 2939686"/>
              <a:gd name="connsiteX2" fmla="*/ 611279 w 741873"/>
              <a:gd name="connsiteY2" fmla="*/ 0 h 2939686"/>
              <a:gd name="connsiteX0" fmla="*/ 754356 w 754356"/>
              <a:gd name="connsiteY0" fmla="*/ 2574810 h 2574810"/>
              <a:gd name="connsiteX1" fmla="*/ 13164 w 754356"/>
              <a:gd name="connsiteY1" fmla="*/ 1251894 h 2574810"/>
              <a:gd name="connsiteX2" fmla="*/ 315520 w 754356"/>
              <a:gd name="connsiteY2" fmla="*/ 0 h 257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56" h="2574810">
                <a:moveTo>
                  <a:pt x="754356" y="2574810"/>
                </a:moveTo>
                <a:cubicBezTo>
                  <a:pt x="673490" y="1462134"/>
                  <a:pt x="86303" y="1681029"/>
                  <a:pt x="13164" y="1251894"/>
                </a:cubicBezTo>
                <a:cubicBezTo>
                  <a:pt x="-59975" y="822759"/>
                  <a:pt x="189806" y="262811"/>
                  <a:pt x="315520" y="0"/>
                </a:cubicBezTo>
              </a:path>
            </a:pathLst>
          </a:custGeom>
          <a:ln w="9525" cap="flat" cmpd="sng" algn="ctr">
            <a:solidFill>
              <a:srgbClr val="00768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007681"/>
              </a:solidFill>
            </a:endParaRPr>
          </a:p>
        </p:txBody>
      </p:sp>
      <p:sp>
        <p:nvSpPr>
          <p:cNvPr id="205" name="Tekstfelt 204">
            <a:extLst>
              <a:ext uri="{FF2B5EF4-FFF2-40B4-BE49-F238E27FC236}">
                <a16:creationId xmlns:a16="http://schemas.microsoft.com/office/drawing/2014/main" id="{B37E668C-DFDD-385A-0530-41EE9F030A91}"/>
              </a:ext>
            </a:extLst>
          </p:cNvPr>
          <p:cNvSpPr txBox="1"/>
          <p:nvPr/>
        </p:nvSpPr>
        <p:spPr>
          <a:xfrm>
            <a:off x="7586557" y="692720"/>
            <a:ext cx="162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007681"/>
                </a:solidFill>
                <a:latin typeface="Calibri" panose="020F0502020204030204"/>
              </a:rPr>
              <a:t>Modtager betalingsmeddelelse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681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206" name="Forbindelse: buet 205">
            <a:extLst>
              <a:ext uri="{FF2B5EF4-FFF2-40B4-BE49-F238E27FC236}">
                <a16:creationId xmlns:a16="http://schemas.microsoft.com/office/drawing/2014/main" id="{5C6701D2-DE81-C07A-0FB8-5AE292D77C6E}"/>
              </a:ext>
            </a:extLst>
          </p:cNvPr>
          <p:cNvCxnSpPr>
            <a:cxnSpLocks/>
            <a:endCxn id="209" idx="2"/>
          </p:cNvCxnSpPr>
          <p:nvPr/>
        </p:nvCxnSpPr>
        <p:spPr>
          <a:xfrm rot="5400000" flipH="1" flipV="1">
            <a:off x="7127656" y="4083767"/>
            <a:ext cx="2031646" cy="603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9" name="Tekstfelt 208">
            <a:extLst>
              <a:ext uri="{FF2B5EF4-FFF2-40B4-BE49-F238E27FC236}">
                <a16:creationId xmlns:a16="http://schemas.microsoft.com/office/drawing/2014/main" id="{4D122458-69D6-3234-1520-3EBA228A32C2}"/>
              </a:ext>
            </a:extLst>
          </p:cNvPr>
          <p:cNvSpPr txBox="1"/>
          <p:nvPr/>
        </p:nvSpPr>
        <p:spPr>
          <a:xfrm>
            <a:off x="7404752" y="2424631"/>
            <a:ext cx="148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prstClr val="black"/>
                </a:solidFill>
                <a:latin typeface="Calibri" panose="020F0502020204030204"/>
              </a:rPr>
              <a:t>Udbetalings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prstClr val="black"/>
                </a:solidFill>
                <a:latin typeface="Calibri" panose="020F0502020204030204"/>
              </a:rPr>
              <a:t>specifikation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1" name="Lige pilforbindelse 210">
            <a:extLst>
              <a:ext uri="{FF2B5EF4-FFF2-40B4-BE49-F238E27FC236}">
                <a16:creationId xmlns:a16="http://schemas.microsoft.com/office/drawing/2014/main" id="{DBAF783C-E2AE-6621-DADA-EB6A1FC51B8C}"/>
              </a:ext>
            </a:extLst>
          </p:cNvPr>
          <p:cNvCxnSpPr>
            <a:cxnSpLocks/>
          </p:cNvCxnSpPr>
          <p:nvPr/>
        </p:nvCxnSpPr>
        <p:spPr>
          <a:xfrm flipV="1">
            <a:off x="5984475" y="5533053"/>
            <a:ext cx="602523" cy="4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2" name="Tekstfelt 211">
            <a:extLst>
              <a:ext uri="{FF2B5EF4-FFF2-40B4-BE49-F238E27FC236}">
                <a16:creationId xmlns:a16="http://schemas.microsoft.com/office/drawing/2014/main" id="{CB5D7591-2F51-6658-5FD0-5650518D1744}"/>
              </a:ext>
            </a:extLst>
          </p:cNvPr>
          <p:cNvSpPr txBox="1"/>
          <p:nvPr/>
        </p:nvSpPr>
        <p:spPr>
          <a:xfrm>
            <a:off x="4898829" y="692720"/>
            <a:ext cx="1628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faktura</a:t>
            </a:r>
            <a:r>
              <a:rPr lang="da-DK" sz="1200" dirty="0">
                <a:solidFill>
                  <a:prstClr val="black"/>
                </a:solidFill>
                <a:latin typeface="Calibri" panose="020F0502020204030204"/>
              </a:rPr>
              <a:t>/regning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3" name="Lige pilforbindelse 212">
            <a:extLst>
              <a:ext uri="{FF2B5EF4-FFF2-40B4-BE49-F238E27FC236}">
                <a16:creationId xmlns:a16="http://schemas.microsoft.com/office/drawing/2014/main" id="{203EACCB-ECBD-DF8F-9410-FF9AD7B09839}"/>
              </a:ext>
            </a:extLst>
          </p:cNvPr>
          <p:cNvCxnSpPr>
            <a:cxnSpLocks/>
            <a:endCxn id="167" idx="1"/>
          </p:cNvCxnSpPr>
          <p:nvPr/>
        </p:nvCxnSpPr>
        <p:spPr>
          <a:xfrm>
            <a:off x="3921915" y="732247"/>
            <a:ext cx="348468" cy="4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Lige pilforbindelse 214">
            <a:extLst>
              <a:ext uri="{FF2B5EF4-FFF2-40B4-BE49-F238E27FC236}">
                <a16:creationId xmlns:a16="http://schemas.microsoft.com/office/drawing/2014/main" id="{8A0ACA9A-2D5F-CD27-F4B6-3BC9FF7682B0}"/>
              </a:ext>
            </a:extLst>
          </p:cNvPr>
          <p:cNvCxnSpPr>
            <a:cxnSpLocks/>
          </p:cNvCxnSpPr>
          <p:nvPr/>
        </p:nvCxnSpPr>
        <p:spPr>
          <a:xfrm>
            <a:off x="4578166" y="735356"/>
            <a:ext cx="348468" cy="4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0" name="Grafik 219" descr="Konvolut med massiv udfyldning">
            <a:extLst>
              <a:ext uri="{FF2B5EF4-FFF2-40B4-BE49-F238E27FC236}">
                <a16:creationId xmlns:a16="http://schemas.microsoft.com/office/drawing/2014/main" id="{8A01F477-CF4B-C9E0-1005-DB0CEAE3E87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81051" y="315067"/>
            <a:ext cx="425376" cy="412749"/>
          </a:xfrm>
          <a:prstGeom prst="rect">
            <a:avLst/>
          </a:prstGeom>
        </p:spPr>
      </p:pic>
      <p:grpSp>
        <p:nvGrpSpPr>
          <p:cNvPr id="227" name="Gruppe 226">
            <a:extLst>
              <a:ext uri="{FF2B5EF4-FFF2-40B4-BE49-F238E27FC236}">
                <a16:creationId xmlns:a16="http://schemas.microsoft.com/office/drawing/2014/main" id="{7B1E534E-8581-67DF-93D2-F09F14AE85B6}"/>
              </a:ext>
            </a:extLst>
          </p:cNvPr>
          <p:cNvGrpSpPr>
            <a:grpSpLocks noChangeAspect="1"/>
          </p:cNvGrpSpPr>
          <p:nvPr/>
        </p:nvGrpSpPr>
        <p:grpSpPr>
          <a:xfrm>
            <a:off x="5741165" y="397100"/>
            <a:ext cx="241038" cy="313219"/>
            <a:chOff x="-3175" y="0"/>
            <a:chExt cx="5280025" cy="6861175"/>
          </a:xfrm>
        </p:grpSpPr>
        <p:sp>
          <p:nvSpPr>
            <p:cNvPr id="225" name="Freeform 18">
              <a:extLst>
                <a:ext uri="{FF2B5EF4-FFF2-40B4-BE49-F238E27FC236}">
                  <a16:creationId xmlns:a16="http://schemas.microsoft.com/office/drawing/2014/main" id="{D7F4D293-EB59-664F-BB4F-58F4E8543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5" y="6350"/>
              <a:ext cx="5280025" cy="6854825"/>
            </a:xfrm>
            <a:custGeom>
              <a:avLst/>
              <a:gdLst>
                <a:gd name="T0" fmla="*/ 1762 w 1840"/>
                <a:gd name="T1" fmla="*/ 0 h 2390"/>
                <a:gd name="T2" fmla="*/ 565 w 1840"/>
                <a:gd name="T3" fmla="*/ 0 h 2390"/>
                <a:gd name="T4" fmla="*/ 565 w 1840"/>
                <a:gd name="T5" fmla="*/ 645 h 2390"/>
                <a:gd name="T6" fmla="*/ 488 w 1840"/>
                <a:gd name="T7" fmla="*/ 717 h 2390"/>
                <a:gd name="T8" fmla="*/ 8 w 1840"/>
                <a:gd name="T9" fmla="*/ 717 h 2390"/>
                <a:gd name="T10" fmla="*/ 8 w 1840"/>
                <a:gd name="T11" fmla="*/ 2308 h 2390"/>
                <a:gd name="T12" fmla="*/ 79 w 1840"/>
                <a:gd name="T13" fmla="*/ 2390 h 2390"/>
                <a:gd name="T14" fmla="*/ 1762 w 1840"/>
                <a:gd name="T15" fmla="*/ 2390 h 2390"/>
                <a:gd name="T16" fmla="*/ 1840 w 1840"/>
                <a:gd name="T17" fmla="*/ 2308 h 2390"/>
                <a:gd name="T18" fmla="*/ 1840 w 1840"/>
                <a:gd name="T19" fmla="*/ 47 h 2390"/>
                <a:gd name="T20" fmla="*/ 1762 w 1840"/>
                <a:gd name="T21" fmla="*/ 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0" h="2390">
                  <a:moveTo>
                    <a:pt x="1762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645"/>
                    <a:pt x="565" y="645"/>
                    <a:pt x="565" y="645"/>
                  </a:cubicBezTo>
                  <a:cubicBezTo>
                    <a:pt x="565" y="672"/>
                    <a:pt x="515" y="717"/>
                    <a:pt x="488" y="717"/>
                  </a:cubicBezTo>
                  <a:cubicBezTo>
                    <a:pt x="8" y="717"/>
                    <a:pt x="8" y="717"/>
                    <a:pt x="8" y="717"/>
                  </a:cubicBezTo>
                  <a:cubicBezTo>
                    <a:pt x="8" y="2308"/>
                    <a:pt x="8" y="2308"/>
                    <a:pt x="8" y="2308"/>
                  </a:cubicBezTo>
                  <a:cubicBezTo>
                    <a:pt x="8" y="2335"/>
                    <a:pt x="0" y="2390"/>
                    <a:pt x="79" y="2390"/>
                  </a:cubicBezTo>
                  <a:cubicBezTo>
                    <a:pt x="1762" y="2390"/>
                    <a:pt x="1762" y="2390"/>
                    <a:pt x="1762" y="2390"/>
                  </a:cubicBezTo>
                  <a:cubicBezTo>
                    <a:pt x="1832" y="2390"/>
                    <a:pt x="1840" y="2335"/>
                    <a:pt x="1840" y="2308"/>
                  </a:cubicBezTo>
                  <a:cubicBezTo>
                    <a:pt x="1840" y="47"/>
                    <a:pt x="1840" y="47"/>
                    <a:pt x="1840" y="47"/>
                  </a:cubicBezTo>
                  <a:cubicBezTo>
                    <a:pt x="1840" y="20"/>
                    <a:pt x="1790" y="0"/>
                    <a:pt x="1762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6" name="Freeform 19">
              <a:extLst>
                <a:ext uri="{FF2B5EF4-FFF2-40B4-BE49-F238E27FC236}">
                  <a16:creationId xmlns:a16="http://schemas.microsoft.com/office/drawing/2014/main" id="{14B18AF6-FEF3-E05B-7CC3-D4725765E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5" y="0"/>
              <a:ext cx="1395413" cy="1835150"/>
            </a:xfrm>
            <a:custGeom>
              <a:avLst/>
              <a:gdLst>
                <a:gd name="T0" fmla="*/ 0 w 879"/>
                <a:gd name="T1" fmla="*/ 1156 h 1156"/>
                <a:gd name="T2" fmla="*/ 879 w 879"/>
                <a:gd name="T3" fmla="*/ 1156 h 1156"/>
                <a:gd name="T4" fmla="*/ 879 w 879"/>
                <a:gd name="T5" fmla="*/ 0 h 1156"/>
                <a:gd name="T6" fmla="*/ 0 w 879"/>
                <a:gd name="T7" fmla="*/ 1156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9" h="1156">
                  <a:moveTo>
                    <a:pt x="0" y="1156"/>
                  </a:moveTo>
                  <a:lnTo>
                    <a:pt x="879" y="1156"/>
                  </a:lnTo>
                  <a:lnTo>
                    <a:pt x="879" y="0"/>
                  </a:lnTo>
                  <a:lnTo>
                    <a:pt x="0" y="1156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grpSp>
        <p:nvGrpSpPr>
          <p:cNvPr id="228" name="Gruppe 227">
            <a:extLst>
              <a:ext uri="{FF2B5EF4-FFF2-40B4-BE49-F238E27FC236}">
                <a16:creationId xmlns:a16="http://schemas.microsoft.com/office/drawing/2014/main" id="{62250898-8334-3F22-1273-C8ECDA8E686C}"/>
              </a:ext>
            </a:extLst>
          </p:cNvPr>
          <p:cNvGrpSpPr>
            <a:grpSpLocks noChangeAspect="1"/>
          </p:cNvGrpSpPr>
          <p:nvPr/>
        </p:nvGrpSpPr>
        <p:grpSpPr>
          <a:xfrm>
            <a:off x="5750198" y="1807455"/>
            <a:ext cx="241038" cy="313219"/>
            <a:chOff x="-3175" y="0"/>
            <a:chExt cx="5280025" cy="6861175"/>
          </a:xfrm>
        </p:grpSpPr>
        <p:sp>
          <p:nvSpPr>
            <p:cNvPr id="229" name="Freeform 18">
              <a:extLst>
                <a:ext uri="{FF2B5EF4-FFF2-40B4-BE49-F238E27FC236}">
                  <a16:creationId xmlns:a16="http://schemas.microsoft.com/office/drawing/2014/main" id="{367AB41D-78FE-2D16-BE44-083528AE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5" y="6350"/>
              <a:ext cx="5280025" cy="6854825"/>
            </a:xfrm>
            <a:custGeom>
              <a:avLst/>
              <a:gdLst>
                <a:gd name="T0" fmla="*/ 1762 w 1840"/>
                <a:gd name="T1" fmla="*/ 0 h 2390"/>
                <a:gd name="T2" fmla="*/ 565 w 1840"/>
                <a:gd name="T3" fmla="*/ 0 h 2390"/>
                <a:gd name="T4" fmla="*/ 565 w 1840"/>
                <a:gd name="T5" fmla="*/ 645 h 2390"/>
                <a:gd name="T6" fmla="*/ 488 w 1840"/>
                <a:gd name="T7" fmla="*/ 717 h 2390"/>
                <a:gd name="T8" fmla="*/ 8 w 1840"/>
                <a:gd name="T9" fmla="*/ 717 h 2390"/>
                <a:gd name="T10" fmla="*/ 8 w 1840"/>
                <a:gd name="T11" fmla="*/ 2308 h 2390"/>
                <a:gd name="T12" fmla="*/ 79 w 1840"/>
                <a:gd name="T13" fmla="*/ 2390 h 2390"/>
                <a:gd name="T14" fmla="*/ 1762 w 1840"/>
                <a:gd name="T15" fmla="*/ 2390 h 2390"/>
                <a:gd name="T16" fmla="*/ 1840 w 1840"/>
                <a:gd name="T17" fmla="*/ 2308 h 2390"/>
                <a:gd name="T18" fmla="*/ 1840 w 1840"/>
                <a:gd name="T19" fmla="*/ 47 h 2390"/>
                <a:gd name="T20" fmla="*/ 1762 w 1840"/>
                <a:gd name="T21" fmla="*/ 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0" h="2390">
                  <a:moveTo>
                    <a:pt x="1762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645"/>
                    <a:pt x="565" y="645"/>
                    <a:pt x="565" y="645"/>
                  </a:cubicBezTo>
                  <a:cubicBezTo>
                    <a:pt x="565" y="672"/>
                    <a:pt x="515" y="717"/>
                    <a:pt x="488" y="717"/>
                  </a:cubicBezTo>
                  <a:cubicBezTo>
                    <a:pt x="8" y="717"/>
                    <a:pt x="8" y="717"/>
                    <a:pt x="8" y="717"/>
                  </a:cubicBezTo>
                  <a:cubicBezTo>
                    <a:pt x="8" y="2308"/>
                    <a:pt x="8" y="2308"/>
                    <a:pt x="8" y="2308"/>
                  </a:cubicBezTo>
                  <a:cubicBezTo>
                    <a:pt x="8" y="2335"/>
                    <a:pt x="0" y="2390"/>
                    <a:pt x="79" y="2390"/>
                  </a:cubicBezTo>
                  <a:cubicBezTo>
                    <a:pt x="1762" y="2390"/>
                    <a:pt x="1762" y="2390"/>
                    <a:pt x="1762" y="2390"/>
                  </a:cubicBezTo>
                  <a:cubicBezTo>
                    <a:pt x="1832" y="2390"/>
                    <a:pt x="1840" y="2335"/>
                    <a:pt x="1840" y="2308"/>
                  </a:cubicBezTo>
                  <a:cubicBezTo>
                    <a:pt x="1840" y="47"/>
                    <a:pt x="1840" y="47"/>
                    <a:pt x="1840" y="47"/>
                  </a:cubicBezTo>
                  <a:cubicBezTo>
                    <a:pt x="1840" y="20"/>
                    <a:pt x="1790" y="0"/>
                    <a:pt x="1762" y="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0" name="Freeform 19">
              <a:extLst>
                <a:ext uri="{FF2B5EF4-FFF2-40B4-BE49-F238E27FC236}">
                  <a16:creationId xmlns:a16="http://schemas.microsoft.com/office/drawing/2014/main" id="{2F2ED34A-BD52-2325-8CB8-6B3771C6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75" y="0"/>
              <a:ext cx="1395413" cy="1835150"/>
            </a:xfrm>
            <a:custGeom>
              <a:avLst/>
              <a:gdLst>
                <a:gd name="T0" fmla="*/ 0 w 879"/>
                <a:gd name="T1" fmla="*/ 1156 h 1156"/>
                <a:gd name="T2" fmla="*/ 879 w 879"/>
                <a:gd name="T3" fmla="*/ 1156 h 1156"/>
                <a:gd name="T4" fmla="*/ 879 w 879"/>
                <a:gd name="T5" fmla="*/ 0 h 1156"/>
                <a:gd name="T6" fmla="*/ 0 w 879"/>
                <a:gd name="T7" fmla="*/ 1156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9" h="1156">
                  <a:moveTo>
                    <a:pt x="0" y="1156"/>
                  </a:moveTo>
                  <a:lnTo>
                    <a:pt x="879" y="1156"/>
                  </a:lnTo>
                  <a:lnTo>
                    <a:pt x="879" y="0"/>
                  </a:lnTo>
                  <a:lnTo>
                    <a:pt x="0" y="1156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pic>
        <p:nvPicPr>
          <p:cNvPr id="234" name="Grafik 233" descr="Ur med massiv udfyldning">
            <a:extLst>
              <a:ext uri="{FF2B5EF4-FFF2-40B4-BE49-F238E27FC236}">
                <a16:creationId xmlns:a16="http://schemas.microsoft.com/office/drawing/2014/main" id="{FC92B5FA-C2B8-8666-3B51-787260A458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2678" y="5393433"/>
            <a:ext cx="295121" cy="295121"/>
          </a:xfrm>
          <a:prstGeom prst="rect">
            <a:avLst/>
          </a:prstGeom>
        </p:spPr>
      </p:pic>
      <p:cxnSp>
        <p:nvCxnSpPr>
          <p:cNvPr id="235" name="Lige pilforbindelse 234">
            <a:extLst>
              <a:ext uri="{FF2B5EF4-FFF2-40B4-BE49-F238E27FC236}">
                <a16:creationId xmlns:a16="http://schemas.microsoft.com/office/drawing/2014/main" id="{3FC40311-7D9B-A9C8-6D08-9CDAAFBE6770}"/>
              </a:ext>
            </a:extLst>
          </p:cNvPr>
          <p:cNvCxnSpPr>
            <a:cxnSpLocks/>
          </p:cNvCxnSpPr>
          <p:nvPr/>
        </p:nvCxnSpPr>
        <p:spPr>
          <a:xfrm>
            <a:off x="7009066" y="5527288"/>
            <a:ext cx="348468" cy="4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Grafik 235" descr="Konvolut med massiv udfyldning">
            <a:extLst>
              <a:ext uri="{FF2B5EF4-FFF2-40B4-BE49-F238E27FC236}">
                <a16:creationId xmlns:a16="http://schemas.microsoft.com/office/drawing/2014/main" id="{AB5616D7-2927-B761-60AA-B575B4B77376}"/>
              </a:ext>
            </a:extLst>
          </p:cNvPr>
          <p:cNvSpPr/>
          <p:nvPr/>
        </p:nvSpPr>
        <p:spPr>
          <a:xfrm>
            <a:off x="3527044" y="468779"/>
            <a:ext cx="354480" cy="240770"/>
          </a:xfrm>
          <a:custGeom>
            <a:avLst/>
            <a:gdLst>
              <a:gd name="connsiteX0" fmla="*/ 0 w 354480"/>
              <a:gd name="connsiteY0" fmla="*/ 0 h 240770"/>
              <a:gd name="connsiteX1" fmla="*/ 0 w 354480"/>
              <a:gd name="connsiteY1" fmla="*/ 240770 h 240770"/>
              <a:gd name="connsiteX2" fmla="*/ 354480 w 354480"/>
              <a:gd name="connsiteY2" fmla="*/ 240770 h 240770"/>
              <a:gd name="connsiteX3" fmla="*/ 354480 w 354480"/>
              <a:gd name="connsiteY3" fmla="*/ 0 h 240770"/>
              <a:gd name="connsiteX4" fmla="*/ 0 w 354480"/>
              <a:gd name="connsiteY4" fmla="*/ 0 h 240770"/>
              <a:gd name="connsiteX5" fmla="*/ 183443 w 354480"/>
              <a:gd name="connsiteY5" fmla="*/ 150051 h 240770"/>
              <a:gd name="connsiteX6" fmla="*/ 171037 w 354480"/>
              <a:gd name="connsiteY6" fmla="*/ 150051 h 240770"/>
              <a:gd name="connsiteX7" fmla="*/ 39879 w 354480"/>
              <a:gd name="connsiteY7" fmla="*/ 25797 h 240770"/>
              <a:gd name="connsiteX8" fmla="*/ 315044 w 354480"/>
              <a:gd name="connsiteY8" fmla="*/ 25797 h 240770"/>
              <a:gd name="connsiteX9" fmla="*/ 183443 w 354480"/>
              <a:gd name="connsiteY9" fmla="*/ 150051 h 240770"/>
              <a:gd name="connsiteX10" fmla="*/ 112991 w 354480"/>
              <a:gd name="connsiteY10" fmla="*/ 119095 h 240770"/>
              <a:gd name="connsiteX11" fmla="*/ 26586 w 354480"/>
              <a:gd name="connsiteY11" fmla="*/ 203365 h 240770"/>
              <a:gd name="connsiteX12" fmla="*/ 26586 w 354480"/>
              <a:gd name="connsiteY12" fmla="*/ 36975 h 240770"/>
              <a:gd name="connsiteX13" fmla="*/ 112991 w 354480"/>
              <a:gd name="connsiteY13" fmla="*/ 119095 h 240770"/>
              <a:gd name="connsiteX14" fmla="*/ 125840 w 354480"/>
              <a:gd name="connsiteY14" fmla="*/ 131134 h 240770"/>
              <a:gd name="connsiteX15" fmla="*/ 159073 w 354480"/>
              <a:gd name="connsiteY15" fmla="*/ 162520 h 240770"/>
              <a:gd name="connsiteX16" fmla="*/ 177683 w 354480"/>
              <a:gd name="connsiteY16" fmla="*/ 169829 h 240770"/>
              <a:gd name="connsiteX17" fmla="*/ 196293 w 354480"/>
              <a:gd name="connsiteY17" fmla="*/ 162520 h 240770"/>
              <a:gd name="connsiteX18" fmla="*/ 229526 w 354480"/>
              <a:gd name="connsiteY18" fmla="*/ 131134 h 240770"/>
              <a:gd name="connsiteX19" fmla="*/ 315487 w 354480"/>
              <a:gd name="connsiteY19" fmla="*/ 214973 h 240770"/>
              <a:gd name="connsiteX20" fmla="*/ 39436 w 354480"/>
              <a:gd name="connsiteY20" fmla="*/ 214973 h 240770"/>
              <a:gd name="connsiteX21" fmla="*/ 125840 w 354480"/>
              <a:gd name="connsiteY21" fmla="*/ 131134 h 240770"/>
              <a:gd name="connsiteX22" fmla="*/ 241490 w 354480"/>
              <a:gd name="connsiteY22" fmla="*/ 119095 h 240770"/>
              <a:gd name="connsiteX23" fmla="*/ 327894 w 354480"/>
              <a:gd name="connsiteY23" fmla="*/ 37405 h 240770"/>
              <a:gd name="connsiteX24" fmla="*/ 327894 w 354480"/>
              <a:gd name="connsiteY24" fmla="*/ 202935 h 240770"/>
              <a:gd name="connsiteX25" fmla="*/ 241490 w 354480"/>
              <a:gd name="connsiteY25" fmla="*/ 119095 h 24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4480" h="240770">
                <a:moveTo>
                  <a:pt x="0" y="0"/>
                </a:moveTo>
                <a:lnTo>
                  <a:pt x="0" y="240770"/>
                </a:lnTo>
                <a:lnTo>
                  <a:pt x="354480" y="240770"/>
                </a:lnTo>
                <a:lnTo>
                  <a:pt x="354480" y="0"/>
                </a:lnTo>
                <a:lnTo>
                  <a:pt x="0" y="0"/>
                </a:lnTo>
                <a:close/>
                <a:moveTo>
                  <a:pt x="183443" y="150051"/>
                </a:moveTo>
                <a:cubicBezTo>
                  <a:pt x="179899" y="153491"/>
                  <a:pt x="174581" y="153491"/>
                  <a:pt x="171037" y="150051"/>
                </a:cubicBezTo>
                <a:lnTo>
                  <a:pt x="39879" y="25797"/>
                </a:lnTo>
                <a:lnTo>
                  <a:pt x="315044" y="25797"/>
                </a:lnTo>
                <a:lnTo>
                  <a:pt x="183443" y="150051"/>
                </a:lnTo>
                <a:close/>
                <a:moveTo>
                  <a:pt x="112991" y="119095"/>
                </a:moveTo>
                <a:lnTo>
                  <a:pt x="26586" y="203365"/>
                </a:lnTo>
                <a:lnTo>
                  <a:pt x="26586" y="36975"/>
                </a:lnTo>
                <a:lnTo>
                  <a:pt x="112991" y="119095"/>
                </a:lnTo>
                <a:close/>
                <a:moveTo>
                  <a:pt x="125840" y="131134"/>
                </a:moveTo>
                <a:lnTo>
                  <a:pt x="159073" y="162520"/>
                </a:lnTo>
                <a:cubicBezTo>
                  <a:pt x="164390" y="167249"/>
                  <a:pt x="171037" y="169829"/>
                  <a:pt x="177683" y="169829"/>
                </a:cubicBezTo>
                <a:cubicBezTo>
                  <a:pt x="184330" y="169829"/>
                  <a:pt x="190976" y="167249"/>
                  <a:pt x="196293" y="162520"/>
                </a:cubicBezTo>
                <a:lnTo>
                  <a:pt x="229526" y="131134"/>
                </a:lnTo>
                <a:lnTo>
                  <a:pt x="315487" y="214973"/>
                </a:lnTo>
                <a:lnTo>
                  <a:pt x="39436" y="214973"/>
                </a:lnTo>
                <a:lnTo>
                  <a:pt x="125840" y="131134"/>
                </a:lnTo>
                <a:close/>
                <a:moveTo>
                  <a:pt x="241490" y="119095"/>
                </a:moveTo>
                <a:lnTo>
                  <a:pt x="327894" y="37405"/>
                </a:lnTo>
                <a:lnTo>
                  <a:pt x="327894" y="202935"/>
                </a:lnTo>
                <a:lnTo>
                  <a:pt x="241490" y="11909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4366" cap="flat">
            <a:solidFill>
              <a:schemeClr val="bg2">
                <a:lumMod val="60000"/>
                <a:lumOff val="40000"/>
              </a:schemeClr>
            </a:solidFill>
            <a:prstDash val="dash"/>
            <a:miter/>
          </a:ln>
        </p:spPr>
        <p:txBody>
          <a:bodyPr rtlCol="0" anchor="ctr"/>
          <a:lstStyle/>
          <a:p>
            <a:endParaRPr lang="da-DK"/>
          </a:p>
        </p:txBody>
      </p:sp>
      <p:grpSp>
        <p:nvGrpSpPr>
          <p:cNvPr id="244" name="Gruppe 243">
            <a:extLst>
              <a:ext uri="{FF2B5EF4-FFF2-40B4-BE49-F238E27FC236}">
                <a16:creationId xmlns:a16="http://schemas.microsoft.com/office/drawing/2014/main" id="{95925959-E173-FEFE-52FB-4FC27C4C64E3}"/>
              </a:ext>
            </a:extLst>
          </p:cNvPr>
          <p:cNvGrpSpPr/>
          <p:nvPr/>
        </p:nvGrpSpPr>
        <p:grpSpPr>
          <a:xfrm>
            <a:off x="8605880" y="662582"/>
            <a:ext cx="1970624" cy="4975346"/>
            <a:chOff x="8605880" y="662582"/>
            <a:chExt cx="1970624" cy="4975346"/>
          </a:xfrm>
        </p:grpSpPr>
        <p:sp>
          <p:nvSpPr>
            <p:cNvPr id="238" name="Bue 237">
              <a:extLst>
                <a:ext uri="{FF2B5EF4-FFF2-40B4-BE49-F238E27FC236}">
                  <a16:creationId xmlns:a16="http://schemas.microsoft.com/office/drawing/2014/main" id="{1BCEA728-1FCC-C979-A1FF-553A48A8883F}"/>
                </a:ext>
              </a:extLst>
            </p:cNvPr>
            <p:cNvSpPr/>
            <p:nvPr/>
          </p:nvSpPr>
          <p:spPr>
            <a:xfrm>
              <a:off x="8605880" y="662582"/>
              <a:ext cx="588800" cy="4975346"/>
            </a:xfrm>
            <a:prstGeom prst="arc">
              <a:avLst>
                <a:gd name="adj1" fmla="val 16200000"/>
                <a:gd name="adj2" fmla="val 5428051"/>
              </a:avLst>
            </a:prstGeom>
            <a:ln w="19050">
              <a:solidFill>
                <a:srgbClr val="00768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9" name="Tekstfelt 238">
              <a:extLst>
                <a:ext uri="{FF2B5EF4-FFF2-40B4-BE49-F238E27FC236}">
                  <a16:creationId xmlns:a16="http://schemas.microsoft.com/office/drawing/2014/main" id="{B7396F84-CB06-DF63-4E12-A376EAFF8D8E}"/>
                </a:ext>
              </a:extLst>
            </p:cNvPr>
            <p:cNvSpPr txBox="1"/>
            <p:nvPr/>
          </p:nvSpPr>
          <p:spPr>
            <a:xfrm>
              <a:off x="9093015" y="2352250"/>
              <a:ext cx="1483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68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Betaling direkte til virksomhed</a:t>
              </a:r>
            </a:p>
          </p:txBody>
        </p:sp>
        <p:grpSp>
          <p:nvGrpSpPr>
            <p:cNvPr id="243" name="Gruppe 242">
              <a:extLst>
                <a:ext uri="{FF2B5EF4-FFF2-40B4-BE49-F238E27FC236}">
                  <a16:creationId xmlns:a16="http://schemas.microsoft.com/office/drawing/2014/main" id="{FFD6D80B-B063-7686-F374-D4866DFADBCD}"/>
                </a:ext>
              </a:extLst>
            </p:cNvPr>
            <p:cNvGrpSpPr/>
            <p:nvPr/>
          </p:nvGrpSpPr>
          <p:grpSpPr>
            <a:xfrm>
              <a:off x="9599792" y="2063017"/>
              <a:ext cx="588800" cy="301826"/>
              <a:chOff x="9881118" y="1621889"/>
              <a:chExt cx="588800" cy="301826"/>
            </a:xfrm>
          </p:grpSpPr>
          <p:sp>
            <p:nvSpPr>
              <p:cNvPr id="240" name="Rektangel: afrundede hjørner 239">
                <a:extLst>
                  <a:ext uri="{FF2B5EF4-FFF2-40B4-BE49-F238E27FC236}">
                    <a16:creationId xmlns:a16="http://schemas.microsoft.com/office/drawing/2014/main" id="{64F9A16B-AF99-3927-074E-5EE077EE59A7}"/>
                  </a:ext>
                </a:extLst>
              </p:cNvPr>
              <p:cNvSpPr/>
              <p:nvPr/>
            </p:nvSpPr>
            <p:spPr>
              <a:xfrm>
                <a:off x="9881118" y="1621889"/>
                <a:ext cx="588800" cy="301826"/>
              </a:xfrm>
              <a:prstGeom prst="roundRect">
                <a:avLst>
                  <a:gd name="adj" fmla="val 8778"/>
                </a:avLst>
              </a:prstGeom>
              <a:solidFill>
                <a:schemeClr val="bg1"/>
              </a:solidFill>
              <a:ln>
                <a:solidFill>
                  <a:srgbClr val="0076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 dirty="0">
                  <a:solidFill>
                    <a:srgbClr val="00768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41" name="Ellipse 240">
                <a:extLst>
                  <a:ext uri="{FF2B5EF4-FFF2-40B4-BE49-F238E27FC236}">
                    <a16:creationId xmlns:a16="http://schemas.microsoft.com/office/drawing/2014/main" id="{F10F06DA-90D3-2E30-6040-BF1A186C4601}"/>
                  </a:ext>
                </a:extLst>
              </p:cNvPr>
              <p:cNvSpPr/>
              <p:nvPr/>
            </p:nvSpPr>
            <p:spPr>
              <a:xfrm>
                <a:off x="10071933" y="1665353"/>
                <a:ext cx="207169" cy="209550"/>
              </a:xfrm>
              <a:prstGeom prst="ellipse">
                <a:avLst/>
              </a:prstGeom>
              <a:noFill/>
              <a:ln>
                <a:solidFill>
                  <a:srgbClr val="0076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 dirty="0">
                  <a:solidFill>
                    <a:srgbClr val="00768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42" name="Tekstfelt 241">
                <a:extLst>
                  <a:ext uri="{FF2B5EF4-FFF2-40B4-BE49-F238E27FC236}">
                    <a16:creationId xmlns:a16="http://schemas.microsoft.com/office/drawing/2014/main" id="{1144DC86-5510-48AE-55CD-D751398ACB71}"/>
                  </a:ext>
                </a:extLst>
              </p:cNvPr>
              <p:cNvSpPr txBox="1"/>
              <p:nvPr/>
            </p:nvSpPr>
            <p:spPr>
              <a:xfrm>
                <a:off x="9996923" y="1643170"/>
                <a:ext cx="357188" cy="253916"/>
              </a:xfrm>
              <a:prstGeom prst="rect">
                <a:avLst/>
              </a:prstGeom>
              <a:noFill/>
              <a:ln>
                <a:solidFill>
                  <a:srgbClr val="00768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050" b="1" dirty="0">
                    <a:solidFill>
                      <a:srgbClr val="007681"/>
                    </a:solidFill>
                    <a:latin typeface="Trebuchet MS" panose="020B0603020202020204" pitchFamily="34" charset="0"/>
                  </a:rPr>
                  <a:t>KR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0383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EA27D-30F4-072D-D9AF-B2742D27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Breve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A3F336-0662-2555-83FF-57C90F6FE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Bevillingsbrev		Betalingsmeddelelse			Udbetalingsmeddelelse</a:t>
            </a:r>
          </a:p>
          <a:p>
            <a:r>
              <a:rPr lang="da-DK" dirty="0"/>
              <a:t>Intet nyt		Nyt brev til alternativ modtager	Tilrettet brev til borger</a:t>
            </a:r>
          </a:p>
          <a:p>
            <a:r>
              <a:rPr lang="da-DK" dirty="0"/>
              <a:t>Sendes manuelt	Sendes aut. ifm. udbetaling		Sendes aut. ifm. udbetaling</a:t>
            </a:r>
          </a:p>
          <a:p>
            <a:r>
              <a:rPr lang="da-DK" dirty="0"/>
              <a:t>		</a:t>
            </a:r>
            <a:r>
              <a:rPr lang="da-DK" sz="1200" dirty="0"/>
              <a:t>	(2 bankdage før dispositionsdato)	 		(2 bankdage før dispositionsdato)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0F02579-2140-4430-4077-DC9BAF11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1" y="3457528"/>
            <a:ext cx="2275087" cy="1911073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A56011F-BE5F-92C7-5479-EF402567A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94" r="21012"/>
          <a:stretch/>
        </p:blipFill>
        <p:spPr>
          <a:xfrm>
            <a:off x="7898858" y="3457528"/>
            <a:ext cx="3035031" cy="1722274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CD4B21D-E1FF-EB04-556B-4C1D63F0D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5" t="60873" r="21914" b="-28199"/>
          <a:stretch/>
        </p:blipFill>
        <p:spPr>
          <a:xfrm>
            <a:off x="3881153" y="3457528"/>
            <a:ext cx="3035030" cy="1811984"/>
          </a:xfrm>
          <a:prstGeom prst="rect">
            <a:avLst/>
          </a:prstGeom>
          <a:ln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951257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32763-8D4A-ABFF-CD5C-4589F019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844513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462F7-AE85-033A-0A04-C705C1D0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Screenshots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B02658-02CC-6BCD-E63E-ADD1E087D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Tilføj ydelse til bevilling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515B828-7AD5-0C53-4A7F-B612C19E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330" y="0"/>
            <a:ext cx="806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4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B59A2-B80F-44FD-A676-AF4DADC2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Screenshots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328A593-3F85-FFB1-3173-49E8564F0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869" y="1523312"/>
            <a:ext cx="7049484" cy="4001058"/>
          </a:xfr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2B55BBF8-DB41-E417-39E9-E43D994C429F}"/>
              </a:ext>
            </a:extLst>
          </p:cNvPr>
          <p:cNvSpPr txBox="1">
            <a:spLocks/>
          </p:cNvSpPr>
          <p:nvPr/>
        </p:nvSpPr>
        <p:spPr>
          <a:xfrm>
            <a:off x="623999" y="1584001"/>
            <a:ext cx="10895999" cy="41063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80000" indent="-180000" algn="l" defTabSz="3600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538163" indent="-180975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188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4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4363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6313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Beløbsgodkendelse</a:t>
            </a:r>
          </a:p>
        </p:txBody>
      </p:sp>
    </p:spTree>
    <p:extLst>
      <p:ext uri="{BB962C8B-B14F-4D97-AF65-F5344CB8AC3E}">
        <p14:creationId xmlns:p14="http://schemas.microsoft.com/office/powerpoint/2010/main" val="2831572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462F7-AE85-033A-0A04-C705C1D0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Screenshots #2</a:t>
            </a:r>
            <a:br>
              <a:rPr lang="da-DK" dirty="0"/>
            </a:br>
            <a:r>
              <a:rPr lang="da-DK" dirty="0"/>
              <a:t>Udbetalingsoversigt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B02658-02CC-6BCD-E63E-ADD1E087D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Udbetalinger til alternativ modtager er mærket med særlig udbetalingsart og man kan se detaljer om udbetalingsmodtager.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90B2A5E-BDEA-02DD-0DBB-8C31105A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9168"/>
            <a:ext cx="12192000" cy="46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5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37862-9A9F-EC8D-CC5C-971AE78C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Link til demo:</a:t>
            </a:r>
            <a:br>
              <a:rPr lang="da-DK" dirty="0"/>
            </a:br>
            <a:r>
              <a:rPr lang="da-DK" dirty="0">
                <a:hlinkClick r:id="rId2"/>
              </a:rPr>
              <a:t>KP Demo (vimeo.com)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686F4C1-CC55-5765-BB6C-2960D9C665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2579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CE4BE-E153-4A74-9233-A067E060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Udvalgte 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F9B6F8-DD56-41B4-8092-D428D8977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639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FC136-8707-B2DC-8180-1664A68F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 (1 af 2) Visningsfejl: bopælskommune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E3A6C351-6945-A4BF-9B6E-9FDF13429E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DBE83F-A902-78BC-E6E9-519BC582B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Under finansieringshistorikken vises forkert bopælskommune. Den korrekte bopælskommune fremgår af nederste tabel med historik.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KP Basis udregner finansieringskommunen korrekt.</a:t>
            </a:r>
          </a:p>
          <a:p>
            <a:endParaRPr lang="da-DK" dirty="0"/>
          </a:p>
          <a:p>
            <a:r>
              <a:rPr lang="da-DK" dirty="0"/>
              <a:t>Forventes løst</a:t>
            </a:r>
          </a:p>
          <a:p>
            <a:r>
              <a:rPr lang="da-DK" dirty="0"/>
              <a:t>14.4.2023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DD2951A-81E8-A18A-BB0D-6E59471A9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Grafik 9" descr="Forstadsscene kontur">
            <a:extLst>
              <a:ext uri="{FF2B5EF4-FFF2-40B4-BE49-F238E27FC236}">
                <a16:creationId xmlns:a16="http://schemas.microsoft.com/office/drawing/2014/main" id="{570A2922-C606-DFDA-561B-56C05F40E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6146" y="2440056"/>
            <a:ext cx="1977887" cy="1977887"/>
          </a:xfrm>
          <a:prstGeom prst="rect">
            <a:avLst/>
          </a:prstGeom>
        </p:spPr>
      </p:pic>
      <p:pic>
        <p:nvPicPr>
          <p:cNvPr id="12" name="Grafik 11" descr="Penge kontur">
            <a:extLst>
              <a:ext uri="{FF2B5EF4-FFF2-40B4-BE49-F238E27FC236}">
                <a16:creationId xmlns:a16="http://schemas.microsoft.com/office/drawing/2014/main" id="{14A2C96C-2AB7-E8F6-CB81-6D5493F61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7877" y="4592420"/>
            <a:ext cx="2051135" cy="2051135"/>
          </a:xfrm>
          <a:prstGeom prst="rect">
            <a:avLst/>
          </a:prstGeom>
        </p:spPr>
      </p:pic>
      <p:pic>
        <p:nvPicPr>
          <p:cNvPr id="14" name="Grafik 13" descr="Kvinde med massiv udfyldning">
            <a:extLst>
              <a:ext uri="{FF2B5EF4-FFF2-40B4-BE49-F238E27FC236}">
                <a16:creationId xmlns:a16="http://schemas.microsoft.com/office/drawing/2014/main" id="{B2A6E8B6-8D6D-F0FE-FCA4-7F41E2453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3945" y="3240480"/>
            <a:ext cx="790134" cy="7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382E0DB-A8BC-4687-BADC-E0E62BD007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6414CC-2863-F691-BFA3-5D0F9081C8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>
                <a:latin typeface="Trebuchet MS" panose="020B0603020202020204" pitchFamily="34" charset="0"/>
              </a:rPr>
              <a:t>Chatten er deaktiveret, da det kan virke forstyrrende med parallelle samtaler. </a:t>
            </a:r>
          </a:p>
          <a:p>
            <a:endParaRPr lang="da-DK" dirty="0"/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  <a:p>
            <a:r>
              <a:rPr lang="da-DK" dirty="0">
                <a:latin typeface="Trebuchet MS" panose="020B0603020202020204" pitchFamily="34" charset="0"/>
              </a:rPr>
              <a:t>Vi vil til gengæld gerne opfordre til, at I bruger </a:t>
            </a:r>
            <a:r>
              <a:rPr lang="da-DK" dirty="0" err="1">
                <a:latin typeface="Trebuchet MS" panose="020B0603020202020204" pitchFamily="34" charset="0"/>
              </a:rPr>
              <a:t>Yammer</a:t>
            </a:r>
            <a:r>
              <a:rPr lang="da-DK" dirty="0"/>
              <a:t>-</a:t>
            </a:r>
            <a:r>
              <a:rPr lang="da-DK" dirty="0">
                <a:latin typeface="Trebuchet MS" panose="020B0603020202020204" pitchFamily="34" charset="0"/>
              </a:rPr>
              <a:t>netværket i stedet!</a:t>
            </a:r>
          </a:p>
          <a:p>
            <a:r>
              <a:rPr lang="da-DK" dirty="0">
                <a:latin typeface="Trebuchet MS" panose="020B0603020202020204" pitchFamily="34" charset="0"/>
              </a:rPr>
              <a:t>Skriv til </a:t>
            </a:r>
            <a:r>
              <a:rPr lang="da-DK" dirty="0">
                <a:latin typeface="Trebuchet MS" panose="020B0603020202020204" pitchFamily="34" charset="0"/>
                <a:hlinkClick r:id="rId3"/>
              </a:rPr>
              <a:t>KP@kombit.dk</a:t>
            </a:r>
            <a:r>
              <a:rPr lang="da-DK" dirty="0">
                <a:latin typeface="Trebuchet MS" panose="020B0603020202020204" pitchFamily="34" charset="0"/>
              </a:rPr>
              <a:t>, hvis I ikke har adgang til </a:t>
            </a:r>
            <a:r>
              <a:rPr lang="da-DK" dirty="0" err="1">
                <a:latin typeface="Trebuchet MS" panose="020B0603020202020204" pitchFamily="34" charset="0"/>
              </a:rPr>
              <a:t>Yammer</a:t>
            </a:r>
            <a:r>
              <a:rPr lang="da-DK" dirty="0">
                <a:latin typeface="Trebuchet MS" panose="020B0603020202020204" pitchFamily="34" charset="0"/>
              </a:rPr>
              <a:t>.</a:t>
            </a:r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BF1BCE-06A8-86BC-DE03-385C95FA5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001BC79-5209-F840-006C-1C0EEEFEB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036" y="1831947"/>
            <a:ext cx="1370364" cy="1370364"/>
          </a:xfrm>
          <a:prstGeom prst="rect">
            <a:avLst/>
          </a:prstGeom>
        </p:spPr>
      </p:pic>
      <p:pic>
        <p:nvPicPr>
          <p:cNvPr id="12" name="Grafik 11" descr="Luk med massiv udfyldning">
            <a:extLst>
              <a:ext uri="{FF2B5EF4-FFF2-40B4-BE49-F238E27FC236}">
                <a16:creationId xmlns:a16="http://schemas.microsoft.com/office/drawing/2014/main" id="{B56491C6-F350-335D-A09E-6E8FEDB17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0417" y="1420572"/>
            <a:ext cx="1597231" cy="1597231"/>
          </a:xfrm>
          <a:prstGeom prst="rect">
            <a:avLst/>
          </a:prstGeom>
        </p:spPr>
      </p:pic>
      <p:pic>
        <p:nvPicPr>
          <p:cNvPr id="1026" name="Picture 2" descr="Yammer - Wikipedia">
            <a:extLst>
              <a:ext uri="{FF2B5EF4-FFF2-40B4-BE49-F238E27FC236}">
                <a16:creationId xmlns:a16="http://schemas.microsoft.com/office/drawing/2014/main" id="{07DCB5BD-37E6-BF54-7FA9-E119D289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66" y="4325798"/>
            <a:ext cx="1597231" cy="15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62A28-06A5-0E5A-013A-1F0864BE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 (2 af 2)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74C958-399A-F4D0-4728-D85999EE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Problem med at oprette/redigere opgavepakker til at filtrere på mere end én sagstype. </a:t>
            </a:r>
          </a:p>
          <a:p>
            <a:pPr lvl="0"/>
            <a:endParaRPr lang="da-DK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Eksisterende opgavepakker er ikke påvirket. </a:t>
            </a:r>
          </a:p>
          <a:p>
            <a:pPr lvl="0"/>
            <a:endParaRPr lang="da-DK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Driftsbesked:</a:t>
            </a:r>
            <a:endParaRPr lang="da-DK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sz="24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link</a:t>
            </a:r>
            <a:r>
              <a:rPr lang="da-DK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lvl="0"/>
            <a:endParaRPr lang="da-DK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da-DK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Forventes løst 14-04-2023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262196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49BCE-48C6-415C-B19C-FFD694319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2965" y="1525973"/>
            <a:ext cx="3446016" cy="34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9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projektet?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747" y="1912539"/>
            <a:ext cx="3446016" cy="34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5B230-5085-C782-349A-7B4822A2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A18E2D-0CBC-D9E0-6541-1854338C9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799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Opvarmning til idriftsættelsen af release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Overblik over webinarer, supportmøder mv. i forbindelse med release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Eksempler på opgavepakker relateret release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Gennemgang af relevante KLIK-opgaver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er primært henvendt </a:t>
            </a:r>
            <a:r>
              <a:rPr lang="da-DK" dirty="0">
                <a:solidFill>
                  <a:srgbClr val="00B050"/>
                </a:solidFill>
              </a:rPr>
              <a:t>KP-systemansvarlig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FEBE0-A71F-6D60-934A-24751F39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 og oversigt til release 3.0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631675-C08C-FAFF-F5E4-4B086CF8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568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92D99A8C-B2E0-B470-FB6C-73218D082C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9B6EEDE-2D7F-55BE-3125-49DD22F500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Opdateret overblik over KLIK-opgaver relateret release 3.0:  </a:t>
            </a:r>
            <a:endParaRPr lang="da-DK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https://share-komm.kombit.dk/P0136/Delte%20dokumenter/Forms/KLIKopgaver%20og%20bilag%20KP.aspx</a:t>
            </a:r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da-DK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Oversigten over den kommende funktionalitet for release 3.0: </a:t>
            </a:r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https://share-komm.kombit.dk/P0136/Delte%20dokumenter/Forms/%C3%A6ndrings%C3%B8nsker.aspx</a:t>
            </a:r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7267CE-5B89-630D-FEFC-3269D30336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1B1F7F5-04F9-1EF1-92AD-54D6EEFA9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62" y="1252308"/>
            <a:ext cx="3572374" cy="101931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BBDD9C3-FAE2-C579-F31F-AF2BFFFC2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323" y="2773611"/>
            <a:ext cx="4096322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5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31464-7549-465B-8F4B-1A552C2C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 – Hvornår skal opgaverne løses mm.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A4C89C5-3553-4E21-8C65-277BE98D92B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775" y="1417638"/>
          <a:ext cx="11909424" cy="2590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5150">
                  <a:extLst>
                    <a:ext uri="{9D8B030D-6E8A-4147-A177-3AD203B41FA5}">
                      <a16:colId xmlns:a16="http://schemas.microsoft.com/office/drawing/2014/main" val="1916773651"/>
                    </a:ext>
                  </a:extLst>
                </a:gridCol>
                <a:gridCol w="1816358">
                  <a:extLst>
                    <a:ext uri="{9D8B030D-6E8A-4147-A177-3AD203B41FA5}">
                      <a16:colId xmlns:a16="http://schemas.microsoft.com/office/drawing/2014/main" val="345691494"/>
                    </a:ext>
                  </a:extLst>
                </a:gridCol>
                <a:gridCol w="632986">
                  <a:extLst>
                    <a:ext uri="{9D8B030D-6E8A-4147-A177-3AD203B41FA5}">
                      <a16:colId xmlns:a16="http://schemas.microsoft.com/office/drawing/2014/main" val="3118763007"/>
                    </a:ext>
                  </a:extLst>
                </a:gridCol>
                <a:gridCol w="632986">
                  <a:extLst>
                    <a:ext uri="{9D8B030D-6E8A-4147-A177-3AD203B41FA5}">
                      <a16:colId xmlns:a16="http://schemas.microsoft.com/office/drawing/2014/main" val="3158770079"/>
                    </a:ext>
                  </a:extLst>
                </a:gridCol>
                <a:gridCol w="632986">
                  <a:extLst>
                    <a:ext uri="{9D8B030D-6E8A-4147-A177-3AD203B41FA5}">
                      <a16:colId xmlns:a16="http://schemas.microsoft.com/office/drawing/2014/main" val="706429900"/>
                    </a:ext>
                  </a:extLst>
                </a:gridCol>
                <a:gridCol w="632986">
                  <a:extLst>
                    <a:ext uri="{9D8B030D-6E8A-4147-A177-3AD203B41FA5}">
                      <a16:colId xmlns:a16="http://schemas.microsoft.com/office/drawing/2014/main" val="381002088"/>
                    </a:ext>
                  </a:extLst>
                </a:gridCol>
                <a:gridCol w="632986">
                  <a:extLst>
                    <a:ext uri="{9D8B030D-6E8A-4147-A177-3AD203B41FA5}">
                      <a16:colId xmlns:a16="http://schemas.microsoft.com/office/drawing/2014/main" val="3306756727"/>
                    </a:ext>
                  </a:extLst>
                </a:gridCol>
                <a:gridCol w="632986">
                  <a:extLst>
                    <a:ext uri="{9D8B030D-6E8A-4147-A177-3AD203B41FA5}">
                      <a16:colId xmlns:a16="http://schemas.microsoft.com/office/drawing/2014/main" val="3992423155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1100" dirty="0"/>
                        <a:t>KLIK-opgave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Prioritet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Jan.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Feb.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Marts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Maj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Juni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558813"/>
                  </a:ext>
                </a:extLst>
              </a:tr>
              <a:tr h="366191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(TF 2) Tag stilling til udvidelsen af brugersystemrollerne ”Servicetræk medarbejder” og ”Beløbsgodkender”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51635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(TF 3) Tag stilling til forretningskonstant vedr. beløbsgrænse for modsatrettede træk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/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0539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(TF 4) Tilføj relateret ydelsestype til træktyper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>
                          <a:highlight>
                            <a:srgbClr val="FFFF00"/>
                          </a:highlight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>
                          <a:highlight>
                            <a:srgbClr val="FFFF00"/>
                          </a:highlight>
                        </a:rPr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5109967"/>
                  </a:ext>
                </a:extLst>
              </a:tr>
              <a:tr h="2549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(3.part 1) Tag stilling til beløbsgrænse ved udbetaling til alternativ modtager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/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9590169"/>
                  </a:ext>
                </a:extLst>
              </a:tr>
              <a:tr h="257298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(Auto 1) Tag stilling til nye sagstyper og tilhørende ydelses- og træktyper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2869041"/>
                  </a:ext>
                </a:extLst>
              </a:tr>
              <a:tr h="366191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(Auto 2) Automatisk behandling af ansøgninger vedr. helbredstillægskort og udvidet helbredstillæg</a:t>
                      </a:r>
                      <a:endParaRPr lang="da-DK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/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/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3073868"/>
                  </a:ext>
                </a:extLst>
              </a:tr>
              <a:tr h="2549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(Auto 3) Opsætning af fordelingsregler for selvbetjeningsløsningen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da-DK" sz="1100" dirty="0"/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/>
                        <a:t>X</a:t>
                      </a:r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0151477"/>
                  </a:ext>
                </a:extLst>
              </a:tr>
              <a:tr h="254959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(Auto 4) Giv samtykke til oprettelse af SFTP-ruter for jeres selvbetjeningsløsning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/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a-DK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0691170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3850FACA-BA1B-0722-4338-BE5DF66CC48D}"/>
              </a:ext>
            </a:extLst>
          </p:cNvPr>
          <p:cNvSpPr txBox="1"/>
          <p:nvPr/>
        </p:nvSpPr>
        <p:spPr>
          <a:xfrm>
            <a:off x="104775" y="4487387"/>
            <a:ext cx="3613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u="sng" dirty="0">
                <a:latin typeface="Trebuchet MS" panose="020B0603020202020204" pitchFamily="34" charset="0"/>
              </a:rPr>
              <a:t>Forklaring af markeringer:</a:t>
            </a:r>
          </a:p>
          <a:p>
            <a:r>
              <a:rPr lang="da-DK" dirty="0">
                <a:latin typeface="Trebuchet MS" panose="020B0603020202020204" pitchFamily="34" charset="0"/>
              </a:rPr>
              <a:t>(X) = I kan tage stilling til, </a:t>
            </a:r>
            <a:r>
              <a:rPr lang="da-DK" i="1" dirty="0">
                <a:latin typeface="Trebuchet MS" panose="020B0603020202020204" pitchFamily="34" charset="0"/>
              </a:rPr>
              <a:t>hvordan/om</a:t>
            </a:r>
            <a:r>
              <a:rPr lang="da-DK" dirty="0">
                <a:latin typeface="Trebuchet MS" panose="020B0603020202020204" pitchFamily="34" charset="0"/>
              </a:rPr>
              <a:t> opgaven skal løses</a:t>
            </a:r>
          </a:p>
          <a:p>
            <a:r>
              <a:rPr lang="da-DK" dirty="0">
                <a:latin typeface="Trebuchet MS" panose="020B0603020202020204" pitchFamily="34" charset="0"/>
              </a:rPr>
              <a:t>X = I kan løse </a:t>
            </a:r>
            <a:r>
              <a:rPr lang="da-DK">
                <a:latin typeface="Trebuchet MS" panose="020B0603020202020204" pitchFamily="34" charset="0"/>
              </a:rPr>
              <a:t>hele opgaven</a:t>
            </a:r>
            <a:endParaRPr lang="da-DK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35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A8965-1E7A-BBFA-22E5-663E831D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Nyhedsbrev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AFA9FE-6063-1FFC-A9FC-7FE532071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271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47875-7764-4802-AB3E-107CEDC9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1E9C2FA3-6980-4E2E-985D-078D399F24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FD99917-9122-4948-AAF0-1EF61C88DA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2" y="1189993"/>
            <a:ext cx="5758556" cy="41040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30077"/>
                </a:solidFill>
              </a:rPr>
              <a:t>Release 3.0 pilotafprøvning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Kort nyt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Aktuel formue bliver et krav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/>
                </a:solidFill>
              </a:rPr>
              <a:t>Efterlysning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af</a:t>
            </a:r>
            <a:r>
              <a:rPr lang="en-US" dirty="0">
                <a:solidFill>
                  <a:schemeClr val="accent5"/>
                </a:solidFill>
              </a:rPr>
              <a:t> input – BTU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/>
                </a:solidFill>
              </a:rPr>
              <a:t>Temavejledninger</a:t>
            </a: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Udviklingsplan for release 5 – marts 2024</a:t>
            </a: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Alternativ modtager i KP release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Udvalgte kendte fejl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Spørgsmål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Hvad sker på næste statusmøde?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KLIK-opgaver og oversigt til release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Nyhedsbrev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Status på driften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rgbClr val="00B05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a-DK" dirty="0"/>
              <a:t>Tak for i dag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D326756-32C8-4943-955A-237B29369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DF6CA1B-A626-2F62-92A5-0F2B27F97A2D}"/>
              </a:ext>
            </a:extLst>
          </p:cNvPr>
          <p:cNvSpPr txBox="1"/>
          <p:nvPr/>
        </p:nvSpPr>
        <p:spPr>
          <a:xfrm>
            <a:off x="-115272" y="1311869"/>
            <a:ext cx="738664" cy="19518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dirty="0">
                <a:solidFill>
                  <a:schemeClr val="accent5"/>
                </a:solidFill>
                <a:latin typeface="Trebuchet MS" panose="020B0603020202020204" pitchFamily="34" charset="0"/>
              </a:rPr>
              <a:t>Sagsbehandler og </a:t>
            </a:r>
          </a:p>
          <a:p>
            <a:r>
              <a:rPr lang="da-DK" dirty="0">
                <a:solidFill>
                  <a:schemeClr val="accent5"/>
                </a:solidFill>
                <a:latin typeface="Trebuchet MS" panose="020B0603020202020204" pitchFamily="34" charset="0"/>
              </a:rPr>
              <a:t>systemansvarlig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89DFAA2-107C-05EE-EFCE-1EC7635A13CF}"/>
              </a:ext>
            </a:extLst>
          </p:cNvPr>
          <p:cNvSpPr txBox="1"/>
          <p:nvPr/>
        </p:nvSpPr>
        <p:spPr>
          <a:xfrm>
            <a:off x="161727" y="4172606"/>
            <a:ext cx="461665" cy="17354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dirty="0">
                <a:solidFill>
                  <a:srgbClr val="00B050"/>
                </a:solidFill>
                <a:latin typeface="Trebuchet MS" panose="020B0603020202020204" pitchFamily="34" charset="0"/>
              </a:rPr>
              <a:t>Systemansvarlig</a:t>
            </a:r>
          </a:p>
        </p:txBody>
      </p:sp>
    </p:spTree>
    <p:extLst>
      <p:ext uri="{BB962C8B-B14F-4D97-AF65-F5344CB8AC3E}">
        <p14:creationId xmlns:p14="http://schemas.microsoft.com/office/powerpoint/2010/main" val="2589574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4BD78-41E7-4210-B182-98DE6F67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Nyhedsbrev fra KP, KY og KSD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51252CC7-16FF-4FF6-8AA0-17BD414A07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411B25-F538-4D90-BFC5-5EA67EE91A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Tilmelding til nyhedsbrev via: </a:t>
            </a:r>
          </a:p>
          <a:p>
            <a:r>
              <a:rPr lang="da-DK" dirty="0">
                <a:hlinkClick r:id="rId3"/>
              </a:rPr>
              <a:t>kombit.dk/nyhedsbreve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21F8225-B03B-453C-816D-F7C75F2DBF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2DBE3D3-F352-909B-02C1-5767BD04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4298">
            <a:off x="1090315" y="4074582"/>
            <a:ext cx="8023712" cy="5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</a:t>
            </a:r>
            <a:r>
              <a:rPr lang="da-DK"/>
              <a:t>på driften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647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B8C02-0F6C-3006-C171-C9A3895B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Særlig indsats fra Netcompany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9F4870-1564-E017-A23D-1F711DC22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Siden januar har </a:t>
            </a:r>
            <a:r>
              <a:rPr lang="da-DK" dirty="0" err="1"/>
              <a:t>Netcompanys</a:t>
            </a:r>
            <a:r>
              <a:rPr lang="da-DK" dirty="0"/>
              <a:t> support haft fokus på at:</a:t>
            </a:r>
          </a:p>
          <a:p>
            <a:pPr marL="342900" indent="-342900">
              <a:buFontTx/>
              <a:buChar char="-"/>
            </a:pPr>
            <a:r>
              <a:rPr lang="da-DK" dirty="0"/>
              <a:t>Nedbringe åbne henvendelser</a:t>
            </a:r>
          </a:p>
          <a:p>
            <a:pPr marL="342900" indent="-342900">
              <a:buFontTx/>
              <a:buChar char="-"/>
            </a:pPr>
            <a:r>
              <a:rPr lang="da-DK" dirty="0"/>
              <a:t>Oprydning fx behandle ”gamle” henvendelser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r>
              <a:rPr lang="da-DK" dirty="0"/>
              <a:t>Hensigten er at få ryddet op / lukket mest muligt fra ”arkivet”</a:t>
            </a:r>
          </a:p>
          <a:p>
            <a:endParaRPr lang="da-DK" dirty="0"/>
          </a:p>
          <a:p>
            <a:r>
              <a:rPr lang="da-DK" dirty="0"/>
              <a:t>Vi Arbejder ligeledes med at øge </a:t>
            </a:r>
          </a:p>
          <a:p>
            <a:r>
              <a:rPr lang="da-DK" dirty="0"/>
              <a:t>kvaliteten på de svar I får fra supporten.</a:t>
            </a:r>
          </a:p>
        </p:txBody>
      </p:sp>
      <p:pic>
        <p:nvPicPr>
          <p:cNvPr id="6" name="Grafik 5" descr="Arbejde kontur">
            <a:extLst>
              <a:ext uri="{FF2B5EF4-FFF2-40B4-BE49-F238E27FC236}">
                <a16:creationId xmlns:a16="http://schemas.microsoft.com/office/drawing/2014/main" id="{617304BD-5BE4-8F19-BAF4-B521ABDB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9136" y="1450200"/>
            <a:ext cx="2154391" cy="2154391"/>
          </a:xfrm>
          <a:prstGeom prst="rect">
            <a:avLst/>
          </a:prstGeom>
        </p:spPr>
      </p:pic>
      <p:pic>
        <p:nvPicPr>
          <p:cNvPr id="8" name="Grafik 7" descr="Roterende tallerkener kontur">
            <a:extLst>
              <a:ext uri="{FF2B5EF4-FFF2-40B4-BE49-F238E27FC236}">
                <a16:creationId xmlns:a16="http://schemas.microsoft.com/office/drawing/2014/main" id="{FFA266DF-99AF-3133-AA10-638013891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7921" y="3921304"/>
            <a:ext cx="3014871" cy="3014871"/>
          </a:xfrm>
          <a:prstGeom prst="rect">
            <a:avLst/>
          </a:prstGeom>
        </p:spPr>
      </p:pic>
      <p:pic>
        <p:nvPicPr>
          <p:cNvPr id="10" name="Grafik 9" descr="Skriveplade afkrydset med massiv udfyldning">
            <a:extLst>
              <a:ext uri="{FF2B5EF4-FFF2-40B4-BE49-F238E27FC236}">
                <a16:creationId xmlns:a16="http://schemas.microsoft.com/office/drawing/2014/main" id="{CE5BCA2E-4220-80F0-8DB8-5B12EA006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60299">
            <a:off x="9339888" y="4238974"/>
            <a:ext cx="1849576" cy="1849576"/>
          </a:xfrm>
          <a:prstGeom prst="rect">
            <a:avLst/>
          </a:prstGeom>
        </p:spPr>
      </p:pic>
      <p:pic>
        <p:nvPicPr>
          <p:cNvPr id="12" name="Grafik 11" descr="Callcenter med massiv udfyldning">
            <a:extLst>
              <a:ext uri="{FF2B5EF4-FFF2-40B4-BE49-F238E27FC236}">
                <a16:creationId xmlns:a16="http://schemas.microsoft.com/office/drawing/2014/main" id="{F414838F-9120-41A4-E840-D13DD3926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5430" y="3510878"/>
            <a:ext cx="1763120" cy="176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6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7B47-787E-4DEE-AAB0-ADB72C39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494"/>
          </a:xfrm>
        </p:spPr>
        <p:txBody>
          <a:bodyPr/>
          <a:lstStyle/>
          <a:p>
            <a:r>
              <a:rPr lang="da-DK" dirty="0"/>
              <a:t>Status på driften (1 af 3) – Fejl uden valid </a:t>
            </a:r>
            <a:r>
              <a:rPr lang="da-DK" dirty="0" err="1"/>
              <a:t>work</a:t>
            </a:r>
            <a:r>
              <a:rPr lang="da-DK" dirty="0"/>
              <a:t> </a:t>
            </a:r>
            <a:r>
              <a:rPr lang="da-DK" dirty="0" err="1"/>
              <a:t>around</a:t>
            </a:r>
            <a:endParaRPr lang="da-DK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CFC3E4D-9E38-295F-3271-C82C8C2B8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2" y="1198903"/>
            <a:ext cx="12028178" cy="47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1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5AE0-65B2-407D-9586-2ADD4C2E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0720" cy="1325563"/>
          </a:xfrm>
        </p:spPr>
        <p:txBody>
          <a:bodyPr/>
          <a:lstStyle/>
          <a:p>
            <a:r>
              <a:rPr lang="da-DK" dirty="0"/>
              <a:t>Status på driften (2 af 3) – Andre henvendelser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8C9C711-8D36-5953-0900-06F63861F30A}"/>
              </a:ext>
            </a:extLst>
          </p:cNvPr>
          <p:cNvSpPr txBox="1"/>
          <p:nvPr/>
        </p:nvSpPr>
        <p:spPr>
          <a:xfrm>
            <a:off x="4798577" y="3050697"/>
            <a:ext cx="2977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highlight>
                  <a:srgbClr val="FFFF00"/>
                </a:highlight>
                <a:latin typeface="Trebuchet MS" panose="020B0603020202020204" pitchFamily="34" charset="0"/>
              </a:rPr>
              <a:t>OPDATER</a:t>
            </a:r>
            <a:endParaRPr lang="da-DK" dirty="0"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5C4510F-E5AE-83C2-DD7C-ED33263B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" y="1289035"/>
            <a:ext cx="12073474" cy="46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4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4BB73-4004-4AD0-A298-49D33546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 (3 af 3)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093CF68-7D3B-4F41-BF2F-8B6CA1C33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9847EEB-64A3-FA8C-322A-63895BF3E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1" y="1006344"/>
            <a:ext cx="11519998" cy="50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5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33101-3E45-484E-6284-CDF439317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3.0 kommer d. 8. maj</a:t>
            </a:r>
            <a:br>
              <a:rPr lang="da-DK" dirty="0"/>
            </a:br>
            <a:br>
              <a:rPr lang="da-DK" dirty="0"/>
            </a:br>
            <a:r>
              <a:rPr lang="da-DK" dirty="0"/>
              <a:t>KP har lukkevindue fra d. 4.5 kl. 16.00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DAA7F9-1C35-805D-14F4-AF62299F0E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 descr="Månedskalender med massiv udfyldning">
            <a:extLst>
              <a:ext uri="{FF2B5EF4-FFF2-40B4-BE49-F238E27FC236}">
                <a16:creationId xmlns:a16="http://schemas.microsoft.com/office/drawing/2014/main" id="{3DC94D57-9235-3006-A4B1-7FCBAB6AA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5020">
            <a:off x="-317246" y="-177073"/>
            <a:ext cx="3219530" cy="32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FEBE0-A71F-6D60-934A-24751F39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3.0 pilotafprøvning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631675-C08C-FAFF-F5E4-4B086CF8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961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394B8-BDA9-84D2-84D0-7A5E3E2F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Automatisering af processer og udbetaling/besked til 3. part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F3546E66-8B82-CE2E-C781-502565169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A62E9CC-4493-5E8A-9CE3-D321AA2E7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982" y="1186453"/>
            <a:ext cx="10893424" cy="2151542"/>
          </a:xfrm>
        </p:spPr>
        <p:txBody>
          <a:bodyPr/>
          <a:lstStyle/>
          <a:p>
            <a:r>
              <a:rPr lang="da-DK" dirty="0"/>
              <a:t>Vi har nu 7 pilotkommuner! </a:t>
            </a:r>
            <a:r>
              <a:rPr lang="da-DK" b="1" dirty="0"/>
              <a:t>1000 tak til</a:t>
            </a:r>
            <a:r>
              <a:rPr lang="da-DK" dirty="0"/>
              <a:t>: </a:t>
            </a:r>
          </a:p>
          <a:p>
            <a:pPr marL="342900" indent="-342900">
              <a:buFontTx/>
              <a:buChar char="-"/>
            </a:pPr>
            <a:r>
              <a:rPr lang="da-DK" dirty="0"/>
              <a:t>Faaborg-Midtfyn</a:t>
            </a:r>
          </a:p>
          <a:p>
            <a:pPr marL="342900" indent="-342900">
              <a:buFontTx/>
              <a:buChar char="-"/>
            </a:pPr>
            <a:r>
              <a:rPr lang="da-DK" dirty="0"/>
              <a:t>Gladsaxe</a:t>
            </a:r>
          </a:p>
          <a:p>
            <a:pPr marL="342900" indent="-342900">
              <a:buFontTx/>
              <a:buChar char="-"/>
            </a:pPr>
            <a:r>
              <a:rPr lang="da-DK" dirty="0"/>
              <a:t>Hjørring</a:t>
            </a:r>
          </a:p>
          <a:p>
            <a:pPr marL="342900" indent="-342900">
              <a:buFontTx/>
              <a:buChar char="-"/>
            </a:pPr>
            <a:r>
              <a:rPr lang="da-DK" dirty="0"/>
              <a:t>København</a:t>
            </a:r>
          </a:p>
          <a:p>
            <a:pPr marL="342900" indent="-342900">
              <a:buFontTx/>
              <a:buChar char="-"/>
            </a:pPr>
            <a:r>
              <a:rPr lang="da-DK" dirty="0"/>
              <a:t>Odsherred</a:t>
            </a:r>
          </a:p>
          <a:p>
            <a:pPr marL="342900" indent="-342900">
              <a:buFontTx/>
              <a:buChar char="-"/>
            </a:pPr>
            <a:r>
              <a:rPr lang="da-DK" dirty="0"/>
              <a:t>Aalborg</a:t>
            </a:r>
          </a:p>
          <a:p>
            <a:pPr marL="342900" indent="-342900">
              <a:buFontTx/>
              <a:buChar char="-"/>
            </a:pPr>
            <a:r>
              <a:rPr lang="da-DK" dirty="0"/>
              <a:t>Odense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22C6EDF-645E-CA70-F276-25621CEACF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Grafik 11" descr="Kanonslag med massiv udfyldning">
            <a:extLst>
              <a:ext uri="{FF2B5EF4-FFF2-40B4-BE49-F238E27FC236}">
                <a16:creationId xmlns:a16="http://schemas.microsoft.com/office/drawing/2014/main" id="{B2DD88D8-2A90-8038-4CB1-F57D05A7F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3681" y="5274469"/>
            <a:ext cx="1772760" cy="1772760"/>
          </a:xfrm>
          <a:prstGeom prst="rect">
            <a:avLst/>
          </a:prstGeom>
        </p:spPr>
      </p:pic>
      <p:pic>
        <p:nvPicPr>
          <p:cNvPr id="14" name="Grafik 13" descr="Flagguirlande med massiv udfyldning">
            <a:extLst>
              <a:ext uri="{FF2B5EF4-FFF2-40B4-BE49-F238E27FC236}">
                <a16:creationId xmlns:a16="http://schemas.microsoft.com/office/drawing/2014/main" id="{7AE4F36A-4263-5DCC-55EB-F62C158A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1562" y="1105239"/>
            <a:ext cx="1552038" cy="1552038"/>
          </a:xfrm>
          <a:prstGeom prst="rect">
            <a:avLst/>
          </a:prstGeom>
        </p:spPr>
      </p:pic>
      <p:pic>
        <p:nvPicPr>
          <p:cNvPr id="16" name="Grafik 15" descr="Konfettikugle med massiv udfyldning">
            <a:extLst>
              <a:ext uri="{FF2B5EF4-FFF2-40B4-BE49-F238E27FC236}">
                <a16:creationId xmlns:a16="http://schemas.microsoft.com/office/drawing/2014/main" id="{1D2E2E5C-BBC5-C344-C6BE-79B71976A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3961" y="1926260"/>
            <a:ext cx="1552039" cy="1552039"/>
          </a:xfrm>
          <a:prstGeom prst="rect">
            <a:avLst/>
          </a:prstGeom>
        </p:spPr>
      </p:pic>
      <p:pic>
        <p:nvPicPr>
          <p:cNvPr id="18" name="Grafik 17" descr="Serpentiner med massiv udfyldning">
            <a:extLst>
              <a:ext uri="{FF2B5EF4-FFF2-40B4-BE49-F238E27FC236}">
                <a16:creationId xmlns:a16="http://schemas.microsoft.com/office/drawing/2014/main" id="{18EF5043-4E25-DDCC-1332-93E8AF8C25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06697" y="27022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AC0ABD60-24BC-9EBD-2173-8CD07F213168}"/>
              </a:ext>
            </a:extLst>
          </p:cNvPr>
          <p:cNvSpPr/>
          <p:nvPr/>
        </p:nvSpPr>
        <p:spPr>
          <a:xfrm>
            <a:off x="376014" y="3609256"/>
            <a:ext cx="11596643" cy="25995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>
              <a:latin typeface="Trebuchet MS" panose="020B0603020202020204" pitchFamily="34" charset="0"/>
            </a:endParaRPr>
          </a:p>
        </p:txBody>
      </p:sp>
      <p:sp>
        <p:nvSpPr>
          <p:cNvPr id="18" name="Rektangel: afrundede hjørner 17">
            <a:extLst>
              <a:ext uri="{FF2B5EF4-FFF2-40B4-BE49-F238E27FC236}">
                <a16:creationId xmlns:a16="http://schemas.microsoft.com/office/drawing/2014/main" id="{646AA8CB-A671-38D7-0C0E-962677B870E5}"/>
              </a:ext>
            </a:extLst>
          </p:cNvPr>
          <p:cNvSpPr/>
          <p:nvPr/>
        </p:nvSpPr>
        <p:spPr>
          <a:xfrm>
            <a:off x="376015" y="915791"/>
            <a:ext cx="11596643" cy="25995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>
              <a:latin typeface="Trebuchet MS" panose="020B0603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EDAACE-10BE-97D6-EBE7-1B971043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Pilotafprøvning – Road </a:t>
            </a:r>
            <a:r>
              <a:rPr lang="da-DK" dirty="0" err="1"/>
              <a:t>map</a:t>
            </a:r>
            <a:endParaRPr lang="da-DK" dirty="0"/>
          </a:p>
        </p:txBody>
      </p:sp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F9E32989-8B53-7EB1-98A4-BAFD92772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648348"/>
              </p:ext>
            </p:extLst>
          </p:nvPr>
        </p:nvGraphicFramePr>
        <p:xfrm>
          <a:off x="1013345" y="1526376"/>
          <a:ext cx="10896600" cy="181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kstfelt 9">
            <a:extLst>
              <a:ext uri="{FF2B5EF4-FFF2-40B4-BE49-F238E27FC236}">
                <a16:creationId xmlns:a16="http://schemas.microsoft.com/office/drawing/2014/main" id="{5280EE17-B836-7C16-FFDB-D99D53D62FF4}"/>
              </a:ext>
            </a:extLst>
          </p:cNvPr>
          <p:cNvSpPr txBox="1"/>
          <p:nvPr/>
        </p:nvSpPr>
        <p:spPr>
          <a:xfrm>
            <a:off x="987255" y="1689040"/>
            <a:ext cx="10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8. maj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496E081-71BC-44A8-7865-4B6F0564EA9E}"/>
              </a:ext>
            </a:extLst>
          </p:cNvPr>
          <p:cNvSpPr txBox="1"/>
          <p:nvPr/>
        </p:nvSpPr>
        <p:spPr>
          <a:xfrm>
            <a:off x="4334210" y="1563465"/>
            <a:ext cx="10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16. maj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B335D7F-8546-7BA5-B684-FAE1336E5151}"/>
              </a:ext>
            </a:extLst>
          </p:cNvPr>
          <p:cNvSpPr txBox="1"/>
          <p:nvPr/>
        </p:nvSpPr>
        <p:spPr>
          <a:xfrm>
            <a:off x="7681164" y="1253202"/>
            <a:ext cx="10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Trebuchet MS" panose="020B0603020202020204" pitchFamily="34" charset="0"/>
              </a:rPr>
              <a:t>6. </a:t>
            </a:r>
            <a:r>
              <a:rPr lang="da-DK" dirty="0">
                <a:latin typeface="Trebuchet MS" panose="020B0603020202020204" pitchFamily="34" charset="0"/>
              </a:rPr>
              <a:t>juni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75F3EB9-EA3F-1CF6-8688-7538FA07D1BE}"/>
              </a:ext>
            </a:extLst>
          </p:cNvPr>
          <p:cNvSpPr txBox="1"/>
          <p:nvPr/>
        </p:nvSpPr>
        <p:spPr>
          <a:xfrm>
            <a:off x="5833975" y="3816207"/>
            <a:ext cx="10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22. maj</a:t>
            </a:r>
          </a:p>
        </p:txBody>
      </p:sp>
      <p:graphicFrame>
        <p:nvGraphicFramePr>
          <p:cNvPr id="15" name="Pladsholder til indhold 6">
            <a:extLst>
              <a:ext uri="{FF2B5EF4-FFF2-40B4-BE49-F238E27FC236}">
                <a16:creationId xmlns:a16="http://schemas.microsoft.com/office/drawing/2014/main" id="{FA563E4D-536E-0FFE-4CA6-2B056BF008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375568"/>
              </p:ext>
            </p:extLst>
          </p:nvPr>
        </p:nvGraphicFramePr>
        <p:xfrm>
          <a:off x="1013345" y="4123855"/>
          <a:ext cx="10896600" cy="181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kstfelt 12">
            <a:extLst>
              <a:ext uri="{FF2B5EF4-FFF2-40B4-BE49-F238E27FC236}">
                <a16:creationId xmlns:a16="http://schemas.microsoft.com/office/drawing/2014/main" id="{140D44C0-7413-382D-46D2-CD3295E6BD12}"/>
              </a:ext>
            </a:extLst>
          </p:cNvPr>
          <p:cNvSpPr txBox="1"/>
          <p:nvPr/>
        </p:nvSpPr>
        <p:spPr>
          <a:xfrm>
            <a:off x="987255" y="4374532"/>
            <a:ext cx="101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8. maj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2AFAFE3-2B2A-197E-F48A-36D04F9EF972}"/>
              </a:ext>
            </a:extLst>
          </p:cNvPr>
          <p:cNvSpPr txBox="1"/>
          <p:nvPr/>
        </p:nvSpPr>
        <p:spPr>
          <a:xfrm>
            <a:off x="529422" y="1007045"/>
            <a:ext cx="428871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Automatisering af helbredstillægskort og udvidet helbredstillæg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7848F148-7B56-969F-FECA-7D34098C6B92}"/>
              </a:ext>
            </a:extLst>
          </p:cNvPr>
          <p:cNvSpPr txBox="1"/>
          <p:nvPr/>
        </p:nvSpPr>
        <p:spPr>
          <a:xfrm>
            <a:off x="529422" y="3634927"/>
            <a:ext cx="4288712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a-DK" dirty="0">
                <a:latin typeface="Trebuchet MS" panose="020B0603020202020204" pitchFamily="34" charset="0"/>
              </a:rPr>
              <a:t>Udbetaling og brev til 3. part</a:t>
            </a:r>
          </a:p>
        </p:txBody>
      </p:sp>
    </p:spTree>
    <p:extLst>
      <p:ext uri="{BB962C8B-B14F-4D97-AF65-F5344CB8AC3E}">
        <p14:creationId xmlns:p14="http://schemas.microsoft.com/office/powerpoint/2010/main" val="5057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Graphic spid="7" grpId="0">
        <p:bldAsOne/>
      </p:bldGraphic>
      <p:bldP spid="10" grpId="0"/>
      <p:bldP spid="11" grpId="0"/>
      <p:bldP spid="12" grpId="0"/>
      <p:bldP spid="14" grpId="0"/>
      <p:bldGraphic spid="15" grpId="0">
        <p:bldAsOne/>
      </p:bldGraphic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KOMBIT">
  <a:themeElements>
    <a:clrScheme name="KOMBIT">
      <a:dk1>
        <a:sysClr val="windowText" lastClr="000000"/>
      </a:dk1>
      <a:lt1>
        <a:sysClr val="window" lastClr="FFFFFF"/>
      </a:lt1>
      <a:dk2>
        <a:srgbClr val="4E3629"/>
      </a:dk2>
      <a:lt2>
        <a:srgbClr val="CBC4BC"/>
      </a:lt2>
      <a:accent1>
        <a:srgbClr val="C8102E"/>
      </a:accent1>
      <a:accent2>
        <a:srgbClr val="43695B"/>
      </a:accent2>
      <a:accent3>
        <a:srgbClr val="007398"/>
      </a:accent3>
      <a:accent4>
        <a:srgbClr val="279989"/>
      </a:accent4>
      <a:accent5>
        <a:srgbClr val="563D82"/>
      </a:accent5>
      <a:accent6>
        <a:srgbClr val="8E2C48"/>
      </a:accent6>
      <a:hlink>
        <a:srgbClr val="0000FF"/>
      </a:hlink>
      <a:folHlink>
        <a:srgbClr val="800080"/>
      </a:folHlink>
    </a:clrScheme>
    <a:fontScheme name="KOMBIT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MB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400" dirty="0"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Trebuchet MS" panose="020B0603020202020204" pitchFamily="34" charset="0"/>
          </a:defRPr>
        </a:defPPr>
      </a:lstStyle>
    </a:txDef>
  </a:objectDefaults>
  <a:extraClrSchemeLst/>
  <a:custClrLst>
    <a:custClr name="RGB(215,210,203)">
      <a:srgbClr val="D7D2CB"/>
    </a:custClr>
    <a:custClr name="RGB(203,196,188)">
      <a:srgbClr val="CBC4BC"/>
    </a:custClr>
    <a:custClr name="RGB(182,173,165)">
      <a:srgbClr val="B6ADA5"/>
    </a:custClr>
    <a:custClr name="RGB(255,163,139)">
      <a:srgbClr val="FFA38B"/>
    </a:custClr>
    <a:custClr name="RGB(255,106,57)">
      <a:srgbClr val="FF6A39"/>
    </a:custClr>
    <a:custClr name="RGB(220,68,5)">
      <a:srgbClr val="DC4405"/>
    </a:custClr>
    <a:custClr name="RGB(127,156,144)">
      <a:srgbClr val="7F9C90"/>
    </a:custClr>
    <a:custClr name="RGB(67,105,91)">
      <a:srgbClr val="43695B"/>
    </a:custClr>
    <a:custClr name="RGB(24,48,40)">
      <a:srgbClr val="183028"/>
    </a:custClr>
    <a:custClr name="RGB(197,232,108)">
      <a:srgbClr val="C5E86C"/>
    </a:custClr>
    <a:custClr name="RGB(132,189,0)">
      <a:srgbClr val="84BD00"/>
    </a:custClr>
    <a:custClr name="RGB(122,154,1)">
      <a:srgbClr val="7A9A01"/>
    </a:custClr>
    <a:custClr name="RGB(217,225,226)">
      <a:srgbClr val="D9E1E2"/>
    </a:custClr>
    <a:custClr name="RGB(164,188,194)">
      <a:srgbClr val="A4BCC2"/>
    </a:custClr>
    <a:custClr name="RGB(152,164,174)">
      <a:srgbClr val="98A4AE"/>
    </a:custClr>
    <a:custClr name="RGB(123,167,188)">
      <a:srgbClr val="7BA7BC"/>
    </a:custClr>
    <a:custClr name="RGB(0,115,152)">
      <a:srgbClr val="007398"/>
    </a:custClr>
    <a:custClr name="RGB(0,86,118)">
      <a:srgbClr val="005776"/>
    </a:custClr>
    <a:custClr name="RGB(92,184,178)">
      <a:srgbClr val="5CB8B2"/>
    </a:custClr>
    <a:custClr name="RGB(39,153,137)">
      <a:srgbClr val="279989"/>
    </a:custClr>
    <a:custClr name="RGB(0,118,129)">
      <a:srgbClr val="007681"/>
    </a:custClr>
    <a:custClr name="RGB(117,102,160)">
      <a:srgbClr val="7566A0"/>
    </a:custClr>
    <a:custClr name="RGB(86,61,130)">
      <a:srgbClr val="563D82"/>
    </a:custClr>
    <a:custClr name="RGB(51,0,114)">
      <a:srgbClr val="330077"/>
    </a:custClr>
    <a:custClr name="RGB(181,92,128)">
      <a:srgbClr val="B55C80"/>
    </a:custClr>
    <a:custClr name="RGB(142,44,72)">
      <a:srgbClr val="8E2C48"/>
    </a:custClr>
    <a:custClr name="RGB(103,46,69)">
      <a:srgbClr val="672E45"/>
    </a:custClr>
  </a:custClrLst>
  <a:extLst>
    <a:ext uri="{05A4C25C-085E-4340-85A3-A5531E510DB2}">
      <thm15:themeFamily xmlns:thm15="http://schemas.microsoft.com/office/thememl/2012/main" name="KOMBIT" id="{C8AF4C2F-4755-4B45-A574-0092F18ED31F}" vid="{0D64A4D0-43AC-472F-A867-59C898CE664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d__x002d__x002d_ xmlns="96c47bad-65db-4d5f-86bb-1c02544a7891">Præsentationsmaterialer</_x002d__x002d__x002d_>
    <_x002d__x002d_ xmlns="96c47bad-65db-4d5f-86bb-1c02544a7891" xsi:nil="true"/>
    <IconOverlay xmlns="http://schemas.microsoft.com/sharepoint/v4" xsi:nil="true"/>
    <Sortering xmlns="96c47bad-65db-4d5f-86bb-1c02544a7891">860</Sortering>
    <Download xmlns="96c47bad-65db-4d5f-86bb-1c02544a7891" xsi:nil="true"/>
    <yboy xmlns="96c47bad-65db-4d5f-86bb-1c02544a7891">
      <UserInfo>
        <DisplayName/>
        <AccountId xsi:nil="true"/>
        <AccountType/>
      </UserInfo>
    </yboy>
    <_x002d_ xmlns="96c47bad-65db-4d5f-86bb-1c02544a7891">Præsentationsmaterialer</_x002d_>
    <Forsideemne xmlns="96c47bad-65db-4d5f-86bb-1c02544a7891">Møder (KP)</Forsideemn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0E607AEC89A64FB01FB1CE00625A5F" ma:contentTypeVersion="11" ma:contentTypeDescription="Opret et nyt dokument." ma:contentTypeScope="" ma:versionID="08eeacecd7cf9fa4b62276a3e3a7ecf7">
  <xsd:schema xmlns:xsd="http://www.w3.org/2001/XMLSchema" xmlns:xs="http://www.w3.org/2001/XMLSchema" xmlns:p="http://schemas.microsoft.com/office/2006/metadata/properties" xmlns:ns2="96c47bad-65db-4d5f-86bb-1c02544a7891" xmlns:ns3="http://schemas.microsoft.com/sharepoint/v4" xmlns:ns4="f82b57f8-2ccb-4ab0-a5d2-1bfd24bdaa36" targetNamespace="http://schemas.microsoft.com/office/2006/metadata/properties" ma:root="true" ma:fieldsID="4b1b9caf7c048ffd508799d88ac70002" ns2:_="" ns3:_="" ns4:_="">
    <xsd:import namespace="96c47bad-65db-4d5f-86bb-1c02544a7891"/>
    <xsd:import namespace="http://schemas.microsoft.com/sharepoint/v4"/>
    <xsd:import namespace="f82b57f8-2ccb-4ab0-a5d2-1bfd24bdaa36"/>
    <xsd:element name="properties">
      <xsd:complexType>
        <xsd:sequence>
          <xsd:element name="documentManagement">
            <xsd:complexType>
              <xsd:all>
                <xsd:element ref="ns2:Forsideemne" minOccurs="0"/>
                <xsd:element ref="ns2:_x002d_" minOccurs="0"/>
                <xsd:element ref="ns2:_x002d__x002d_" minOccurs="0"/>
                <xsd:element ref="ns2:Sortering" minOccurs="0"/>
                <xsd:element ref="ns2:Download" minOccurs="0"/>
                <xsd:element ref="ns3:IconOverlay" minOccurs="0"/>
                <xsd:element ref="ns2:yboy" minOccurs="0"/>
                <xsd:element ref="ns2:_x002d__x002d__x002d_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47bad-65db-4d5f-86bb-1c02544a7891" elementFormDefault="qualified">
    <xsd:import namespace="http://schemas.microsoft.com/office/2006/documentManagement/types"/>
    <xsd:import namespace="http://schemas.microsoft.com/office/infopath/2007/PartnerControls"/>
    <xsd:element name="Forsideemne" ma:index="2" nillable="true" ma:displayName="Forsideemne" ma:format="Dropdown" ma:internalName="Forsideemne">
      <xsd:simpleType>
        <xsd:restriction base="dms:Choice">
          <xsd:enumeration value="Forvaltningshåndbog"/>
          <xsd:enumeration value="Høringsmateriale"/>
          <xsd:enumeration value="KL-breve"/>
          <xsd:enumeration value="KLIK-opgaver"/>
          <xsd:enumeration value="KLIK-opgaver og bilag (KP Basis)"/>
          <xsd:enumeration value="KLIK-opgaver og bilag (KP)"/>
          <xsd:enumeration value="Bilag (KP Basis)"/>
          <xsd:enumeration value="Præsentationer"/>
          <xsd:enumeration value="Præsentationer (KMD SPK)"/>
          <xsd:enumeration value="Generelle præsentationer (KP Basis)"/>
          <xsd:enumeration value="Implementeringshåndbog for KMD SPK"/>
          <xsd:enumeration value="Implementeringsmaterialer (KP Basis)"/>
          <xsd:enumeration value="Implementeringsmaterialer (KP)"/>
          <xsd:enumeration value="SPK integrationer"/>
          <xsd:enumeration value="Vejledninger mv. (KP)"/>
          <xsd:enumeration value="Webinar om brugen af KMD SPK"/>
          <xsd:enumeration value="Webinarer om KLIK-opgaver (KP Basis)"/>
          <xsd:enumeration value="Webinarer om KLIK-opgaver (KP)"/>
          <xsd:enumeration value="Webinarer om release 2.0 (KP)"/>
          <xsd:enumeration value="Møder (KP)"/>
          <xsd:enumeration value="Netværksmøder (KP Basis)"/>
          <xsd:enumeration value="Undervisning for systemadministratorer (KP Basis)"/>
          <xsd:enumeration value="Undervisning for superbrugere (KP Basis)"/>
          <xsd:enumeration value="Undervisning for medarbejdere m/ økonomiopgaver (KP Basis)"/>
          <xsd:enumeration value="Undervisning for supportberettigede brugere (KP Basis)"/>
          <xsd:enumeration value="Ændringsforslag og releases (KP)"/>
          <xsd:enumeration value="UDK Pension"/>
          <xsd:enumeration value="Teamvejledninger (KP)"/>
          <xsd:enumeration value="Træningsmiljø (KP)"/>
        </xsd:restriction>
      </xsd:simpleType>
    </xsd:element>
    <xsd:element name="_x002d_" ma:index="3" nillable="true" ma:displayName="-" ma:internalName="_x002d_">
      <xsd:simpleType>
        <xsd:restriction base="dms:Text">
          <xsd:maxLength value="255"/>
        </xsd:restriction>
      </xsd:simpleType>
    </xsd:element>
    <xsd:element name="_x002d__x002d_" ma:index="4" nillable="true" ma:displayName="--" ma:internalName="_x002d__x002d_">
      <xsd:simpleType>
        <xsd:restriction base="dms:Text">
          <xsd:maxLength value="255"/>
        </xsd:restriction>
      </xsd:simpleType>
    </xsd:element>
    <xsd:element name="Sortering" ma:index="5" nillable="true" ma:displayName="Sortering" ma:decimals="0" ma:internalName="Sortering">
      <xsd:simpleType>
        <xsd:restriction base="dms:Number"/>
      </xsd:simpleType>
    </xsd:element>
    <xsd:element name="Download" ma:index="6" nillable="true" ma:displayName="Download" ma:internalName="Download">
      <xsd:simpleType>
        <xsd:restriction base="dms:Text">
          <xsd:maxLength value="255"/>
        </xsd:restriction>
      </xsd:simpleType>
    </xsd:element>
    <xsd:element name="yboy" ma:index="14" nillable="true" ma:displayName="Person eller gruppe" ma:list="UserInfo" ma:internalName="ybo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02d__x002d__x002d_" ma:index="15" ma:displayName="---" ma:internalName="_x002d__x002d__x002d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b57f8-2ccb-4ab0-a5d2-1bfd24bdaa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DE870EC-CF40-4FAA-8CE6-6D808AF4289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e6cf5d8-9ce4-4652-a6e6-07ace85fe7bc"/>
    <ds:schemaRef ds:uri="1ad18e57-1846-4ffb-a171-01e80b4d2f32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A69F905-EFF7-403F-99BA-B4550166E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04BFF6-8BA8-4B3E-BE3D-9DE09E142CC0}"/>
</file>

<file path=customXml/itemProps4.xml><?xml version="1.0" encoding="utf-8"?>
<ds:datastoreItem xmlns:ds="http://schemas.openxmlformats.org/officeDocument/2006/customXml" ds:itemID="{2012D5F9-F226-41A2-9E42-7314705F18D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skabelon</Template>
  <TotalTime>4991</TotalTime>
  <Words>1831</Words>
  <Application>Microsoft Office PowerPoint</Application>
  <PresentationFormat>Widescreen</PresentationFormat>
  <Paragraphs>362</Paragraphs>
  <Slides>56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56</vt:i4>
      </vt:variant>
    </vt:vector>
  </HeadingPairs>
  <TitlesOfParts>
    <vt:vector size="61" baseType="lpstr">
      <vt:lpstr>Arial</vt:lpstr>
      <vt:lpstr>Calibri</vt:lpstr>
      <vt:lpstr>Segoe UI</vt:lpstr>
      <vt:lpstr>Trebuchet MS</vt:lpstr>
      <vt:lpstr>KOMBIT</vt:lpstr>
      <vt:lpstr>Statusmøde (uge 13)</vt:lpstr>
      <vt:lpstr>Struktur for mødet</vt:lpstr>
      <vt:lpstr>KOMBITs KP-team</vt:lpstr>
      <vt:lpstr>PowerPoint-præsentation</vt:lpstr>
      <vt:lpstr>Dagsorden</vt:lpstr>
      <vt:lpstr>Release 3.0 kommer d. 8. maj  KP har lukkevindue fra d. 4.5 kl. 16.00</vt:lpstr>
      <vt:lpstr>Release 3.0 pilotafprøvning</vt:lpstr>
      <vt:lpstr>Automatisering af processer og udbetaling/besked til 3. part</vt:lpstr>
      <vt:lpstr>Pilotafprøvning – Road map</vt:lpstr>
      <vt:lpstr>Kort nyt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Aktuel formue bliver et krav</vt:lpstr>
      <vt:lpstr>Aktuel formue</vt:lpstr>
      <vt:lpstr>Aktuel formue</vt:lpstr>
      <vt:lpstr>Aktuel formue</vt:lpstr>
      <vt:lpstr>Efterlysning af input - BTU</vt:lpstr>
      <vt:lpstr>Systemets hastighed (svartider)</vt:lpstr>
      <vt:lpstr>Antal klik</vt:lpstr>
      <vt:lpstr>Temavejledninger</vt:lpstr>
      <vt:lpstr>Temavejledninger på dokumentbiblioteket</vt:lpstr>
      <vt:lpstr>Udviklingsplan for release 5 – marts 2024</vt:lpstr>
      <vt:lpstr>Udviklingsplan for release 5</vt:lpstr>
      <vt:lpstr>Alternativ modtager i KP release 3.0 (maj 2023)</vt:lpstr>
      <vt:lpstr>Udbetaling til alternativ modtager</vt:lpstr>
      <vt:lpstr>Kontrol af udbetalinger til alternativ modtager</vt:lpstr>
      <vt:lpstr>Konsekvenser</vt:lpstr>
      <vt:lpstr>PowerPoint-præsentation</vt:lpstr>
      <vt:lpstr>Breve</vt:lpstr>
      <vt:lpstr>demo</vt:lpstr>
      <vt:lpstr>Screenshots</vt:lpstr>
      <vt:lpstr>Screenshots</vt:lpstr>
      <vt:lpstr>Screenshots #2 Udbetalingsoversigt</vt:lpstr>
      <vt:lpstr>Link til demo: KP Demo (vimeo.com)</vt:lpstr>
      <vt:lpstr>Udvalgte kendte fejl</vt:lpstr>
      <vt:lpstr>Kendte fejl (1 af 2) Visningsfejl: bopælskommune</vt:lpstr>
      <vt:lpstr>Kendte fejl (2 af 2)</vt:lpstr>
      <vt:lpstr>PowerPoint-præsentation</vt:lpstr>
      <vt:lpstr>Spørgsmål til projektet?</vt:lpstr>
      <vt:lpstr>Hvad sker på næste statusmøde?</vt:lpstr>
      <vt:lpstr>Hvad sker på næste statusmøde?</vt:lpstr>
      <vt:lpstr>Følgende er primært henvendt KP-systemansvarlig </vt:lpstr>
      <vt:lpstr>KLIK-opgaver og oversigt til release 3.0</vt:lpstr>
      <vt:lpstr>PowerPoint-præsentation</vt:lpstr>
      <vt:lpstr>KLIK-opgaver – Hvornår skal opgaverne løses mm.</vt:lpstr>
      <vt:lpstr>Nyhedsbrev</vt:lpstr>
      <vt:lpstr>Nyhedsbrev fra KP, KY og KSD</vt:lpstr>
      <vt:lpstr>Status på driften</vt:lpstr>
      <vt:lpstr>Særlig indsats fra Netcompany</vt:lpstr>
      <vt:lpstr>Status på driften (1 af 3) – Fejl uden valid work around</vt:lpstr>
      <vt:lpstr>Status på driften (2 af 3) – Andre henvendelser</vt:lpstr>
      <vt:lpstr>Status på driften (3 af 3)</vt:lpstr>
      <vt:lpstr>Tak for i 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</dc:title>
  <dc:creator>Aske Walther Sørensen</dc:creator>
  <cp:lastModifiedBy>Aske Walther Sørensen</cp:lastModifiedBy>
  <cp:revision>54</cp:revision>
  <dcterms:created xsi:type="dcterms:W3CDTF">2022-03-24T09:25:13Z</dcterms:created>
  <dcterms:modified xsi:type="dcterms:W3CDTF">2023-03-30T12:38:53Z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0x010100D50E607AEC89A64FB01FB1CE00625A5F</vt:lpwstr>
  </property>
  <property fmtid="{D5CDD505-2E9C-101B-9397-08002B2CF9AE}" pid="3" name="Mødetype">
    <vt:lpwstr>1609;#Præsentation|93fbbba1-d5f3-4784-9979-765919310bab</vt:lpwstr>
  </property>
  <property fmtid="{D5CDD505-2E9C-101B-9397-08002B2CF9AE}" pid="4" name="Interessenter">
    <vt:lpwstr>1683;#Ekstern|95ef43ab-9e36-4dab-816d-0787e44693bc</vt:lpwstr>
  </property>
  <property fmtid="{D5CDD505-2E9C-101B-9397-08002B2CF9AE}" pid="5" name="_dlc_DocIdItemGuid">
    <vt:lpwstr>6e9715f4-398c-4b7b-9da7-5037f8d1d167</vt:lpwstr>
  </property>
</Properties>
</file>